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92" r:id="rId2"/>
    <p:sldId id="267" r:id="rId3"/>
    <p:sldId id="313" r:id="rId4"/>
    <p:sldId id="293" r:id="rId5"/>
    <p:sldId id="294" r:id="rId6"/>
    <p:sldId id="295" r:id="rId7"/>
    <p:sldId id="296" r:id="rId8"/>
    <p:sldId id="270" r:id="rId9"/>
    <p:sldId id="298" r:id="rId10"/>
    <p:sldId id="299" r:id="rId11"/>
    <p:sldId id="300" r:id="rId12"/>
    <p:sldId id="301" r:id="rId13"/>
    <p:sldId id="302" r:id="rId14"/>
    <p:sldId id="297" r:id="rId15"/>
    <p:sldId id="304" r:id="rId16"/>
    <p:sldId id="311" r:id="rId17"/>
    <p:sldId id="315" r:id="rId18"/>
    <p:sldId id="316" r:id="rId19"/>
    <p:sldId id="306" r:id="rId20"/>
    <p:sldId id="307" r:id="rId21"/>
    <p:sldId id="308" r:id="rId22"/>
    <p:sldId id="319" r:id="rId23"/>
    <p:sldId id="312" r:id="rId24"/>
    <p:sldId id="317" r:id="rId25"/>
    <p:sldId id="31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9867" autoAdjust="0"/>
  </p:normalViewPr>
  <p:slideViewPr>
    <p:cSldViewPr snapToGrid="0">
      <p:cViewPr varScale="1">
        <p:scale>
          <a:sx n="69" d="100"/>
          <a:sy n="69" d="100"/>
        </p:scale>
        <p:origin x="11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77FAB-A060-4059-A5D2-5A2701B06C9F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E9DA74-2FF8-42AA-877B-AC4BCA9AF8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6554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od.gov.uk/research/foodborne-diseases/a-systematic-review-of-amr-bacteria-in-pork-poultry-dairy-products-seafood-and-fresh-produce-at-uk-retail-leve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od.gov.uk/research/foodborne-diseases/a-systematic-review-of-amr-bacteria-in-pork-poultry-dairy-products-seafood-and-fresh-produce-at-uk-retail-level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C4A24-3AAE-43B7-B0CF-7024A301F75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383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https://www.food.gov.uk/research/foodborne-diseases/a-systematic-review-of-amr-bacteria-in-pork-poultry-dairy-products-seafood-and-fresh-produce-at-uk-retail-level</a:t>
            </a:r>
            <a:endParaRPr lang="en-GB" dirty="0"/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figures show that over the last few decades UK consumption of domestic origin food products has been decreasing, with steady increases in the use of EU food products and a small increases in the use of non-EU food products. </a:t>
            </a:r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usage parameter - it would be accurate to use the current plateau in the domestic food usage we have seen over the past few years (2005-2018).</a:t>
            </a:r>
          </a:p>
          <a:p>
            <a:pPr rtl="0" fontAlgn="ctr"/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DEFRA data for UK food</a:t>
            </a:r>
            <a:r>
              <a:rPr lang="en-GB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origin of domestic consumption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F50975-5108-4BD7-9F5F-1D8662BF1C9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4218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https://www.food.gov.uk/research/foodborne-diseases/a-systematic-review-of-amr-bacteria-in-pork-poultry-dairy-products-seafood-and-fresh-produce-at-uk-retail-level</a:t>
            </a:r>
            <a:endParaRPr lang="en-GB" dirty="0"/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figures show that over the last few decades UK consumption of domestic origin food products has been decreasing, with steady increases in the use of EU food products and a small increases in the use of non-EU food products. </a:t>
            </a:r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usage parameter - it would be accurate to use the current plateau in the domestic food usage we have seen over the past few years (2005-2018).</a:t>
            </a:r>
          </a:p>
          <a:p>
            <a:pPr rtl="0" fontAlgn="ctr"/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ctr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DEFRA data for UK food</a:t>
            </a:r>
            <a:r>
              <a:rPr lang="en-GB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origin of domestic consumption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F50975-5108-4BD7-9F5F-1D8662BF1C9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3613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E9DA74-2FF8-42AA-877B-AC4BCA9AF88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757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Mention</a:t>
            </a:r>
            <a:r>
              <a:rPr lang="en-GB" baseline="0" dirty="0"/>
              <a:t> here that the baselines are different (we can’t fit the baseline differently- as other parameters change)</a:t>
            </a:r>
          </a:p>
          <a:p>
            <a:endParaRPr lang="en-GB" baseline="0" dirty="0"/>
          </a:p>
          <a:p>
            <a:r>
              <a:rPr lang="en-GB" baseline="0" dirty="0"/>
              <a:t>The big take away here is that in the same parameter space – you can’t achieve the same reductions in resistance as you can when domestic usage is a bit higher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E9DA74-2FF8-42AA-877B-AC4BCA9AF88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0486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Parameters which promote import – will reduce the efficacy of the intervention – betaHD and </a:t>
            </a:r>
            <a:r>
              <a:rPr lang="en-GB" dirty="0" err="1"/>
              <a:t>betaHI</a:t>
            </a:r>
            <a:r>
              <a:rPr lang="en-GB" dirty="0"/>
              <a:t> and psi</a:t>
            </a:r>
          </a:p>
          <a:p>
            <a:r>
              <a:rPr lang="en-GB" dirty="0"/>
              <a:t>Parameters which promote more contamination on food products will reduce the efficacy of the intervention </a:t>
            </a:r>
          </a:p>
          <a:p>
            <a:endParaRPr lang="en-GB" dirty="0"/>
          </a:p>
          <a:p>
            <a:r>
              <a:rPr lang="en-GB" dirty="0"/>
              <a:t>We can also see that the majority of these import parameters have a relative high importance on the outcome measure (eFAST) – but a lot of the importance is comprised of interaction effects with other parameters – if the first order effects only comprise a small proportion of the total order effects – then second order or higher order effects are driving most of the variation in the outcome measure. </a:t>
            </a:r>
          </a:p>
          <a:p>
            <a:r>
              <a:rPr lang="en-GB" dirty="0"/>
              <a:t>For example a parameter might interact with another parameter which together will drive a lot of the variation seen in the model outcome measure.</a:t>
            </a:r>
          </a:p>
          <a:p>
            <a:endParaRPr lang="en-GB" dirty="0"/>
          </a:p>
          <a:p>
            <a:r>
              <a:rPr lang="en-GB" dirty="0"/>
              <a:t>This</a:t>
            </a:r>
            <a:r>
              <a:rPr lang="en-GB" baseline="0" dirty="0"/>
              <a:t> also makes sense – that they have an interaction effect – because of the multiplicative way I have modelled the import. </a:t>
            </a:r>
            <a:r>
              <a:rPr lang="en-GB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E9DA74-2FF8-42AA-877B-AC4BCA9AF88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3023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There may</a:t>
            </a:r>
            <a:r>
              <a:rPr lang="en-GB" baseline="0" dirty="0"/>
              <a:t> be other parameters that causes the relationship to “drop” </a:t>
            </a:r>
            <a:r>
              <a:rPr lang="en-GB" baseline="0" dirty="0" err="1"/>
              <a:t>intot</a:t>
            </a:r>
            <a:r>
              <a:rPr lang="en-GB" baseline="0" dirty="0"/>
              <a:t> he red zone – but for import by far the most important one is the contamiantion parameter </a:t>
            </a:r>
          </a:p>
          <a:p>
            <a:endParaRPr lang="en-GB" baseline="0" dirty="0"/>
          </a:p>
          <a:p>
            <a:r>
              <a:rPr lang="en-GB" baseline="0" dirty="0"/>
              <a:t>Decreasing the reduction in the drop from prevalence to contamination (how effective biosecurity interventions -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E9DA74-2FF8-42AA-877B-AC4BCA9AF884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929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E9DA74-2FF8-42AA-877B-AC4BCA9AF884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9198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CE432-F063-4CFE-8A6B-95499211D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269B2B-8911-46F8-BF68-CF16991FB9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FE7F3-DE71-4A79-AAE9-9A8B16EA3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D13F3-D8CE-4171-AB79-11D796FAF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E8088-B1A0-44D9-9E11-CA60AC40F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029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73774-2B35-4ABC-9669-E885D3A69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F686CD-B13A-4D5C-87DB-F9CEF5AC0C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17FA1-FF09-481D-A9A6-95C1F12A6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A781C-AD3B-45C9-ADBC-6FEF1C0B3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2A625-3314-4714-8A46-E5B403142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192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A32989-C5D4-43B3-9362-E8FB4ADA61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ED1FAB-49A5-480D-97D2-0FF26D80AC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8B99E-E668-4DC7-B87B-B40243512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C3330-DC23-4B8B-AE0E-FB23D8D87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CCF5F-6F7D-43C0-AFCC-A20443C78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9134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CA158-A523-4883-93D7-57D119A1C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88082-1029-4116-A0E7-C04920337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DCC5E-E686-4476-9743-EF7A0D265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F6B97-A8A1-46B4-84AD-0BB623F69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4B294-0C94-45D7-9E61-DE6AE25B1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834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68404-0501-4320-AE3F-2CE7A7833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EB023-4CE6-4093-839A-771EFC4E0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7D51-1A2C-4A9F-9BEF-8505E82B3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A2E85-2F60-41F6-B8FC-386932F42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EA7FB-5EA7-405C-AED5-650BF1F75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541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99EF5-8BBE-4854-9775-7363E5DE3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C9065-BEC0-4ACD-8135-489294700F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5FFEB8-6393-4A61-ABDE-AC7404F27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ABB7B5-FDBC-4D2F-8EB1-C7634310F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B79F40-5C35-4311-BC4F-3440BC3B1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FFBA0-AB8F-4830-8751-684C0CD15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606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BC9AE-B703-478C-BD18-577771676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030CD-4E63-4FC9-B9F4-D4D8E7D2A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C5041-6810-4C02-86A7-D9DB0D9C4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E19B8-8C4D-4DF5-8C96-420A5B9215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CF39ED-26FE-44D0-8F81-26670F7128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2B23E4-4D68-45AE-9CDE-B956ACB59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AFCF63-C50D-46B0-A522-AB61B2F72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B8A2CB-BD55-4E1D-A1FA-2115A5D22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904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1A301-49D1-4CDF-8C4F-E5B70E5AD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BA4A19-2503-45BB-A906-9154DB885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55A7D9-6EF7-4E4D-9014-C8E6A75AF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B5BD9-9873-42AC-8D8A-BAC07A5E5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245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10D99C-5A0B-4D2E-8D26-2A036C018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27D573-9CD6-4AFC-B465-576498E8C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44B6A1-78D1-4C23-A9FD-8C72F08A7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030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B57CE-28BD-4C01-8342-94B898466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36B4D-C11B-49EE-8FC9-479926AE2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73B57-FF40-4F11-B650-5AD16EA42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C95D5-A5E4-4EA3-941B-67A02E180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4ABE5F-7F54-4BE4-BB10-633935F10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E4E52-479D-4CA7-B8B5-A8809BD6A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658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AA935-F00D-4951-85ED-0C6ABAFFC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892C9E-AC94-4F5D-9AA0-2E67293C64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55BECD-ED9F-418D-8944-FA49E3ECE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8798A7-A9F3-40C9-8A65-944C957DA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6442B-5DD5-43E6-9B6C-CB1F9FC4D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B9159-8B32-4A1D-A6D7-784D68C43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0803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0C62ED-66D6-42DB-8728-3E97FC201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A6A67-E75C-49AC-83C1-89D0A6AEC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1ACF4-E38D-4BDB-B569-41D0D214E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CEE9E-1733-430E-9E1D-8545EC72FE84}" type="datetimeFigureOut">
              <a:rPr lang="en-GB" smtClean="0"/>
              <a:t>29/01/2022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EB0-4B96-4F0F-9841-4554DF77B1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03F5E-EF9E-4063-8F1D-85C152B8F6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CADD3-9F01-4120-907A-862D293F6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5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5A59-EFB4-459D-AF29-53A523D8D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753" y="1169256"/>
            <a:ext cx="8454215" cy="238760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GB" sz="44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Understanding the role of global food trade on the transmission dynamics of antibiotic-resistant foodborne bacteria</a:t>
            </a:r>
            <a:endParaRPr lang="en-GB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316183-D95C-497C-87C9-D1550BD6A9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753" y="4287992"/>
            <a:ext cx="6870017" cy="1639031"/>
          </a:xfrm>
        </p:spPr>
        <p:txBody>
          <a:bodyPr>
            <a:normAutofit/>
          </a:bodyPr>
          <a:lstStyle/>
          <a:p>
            <a:pPr algn="l"/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Alex Morgan</a:t>
            </a:r>
          </a:p>
          <a:p>
            <a:pPr algn="l"/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6CC8778-7C0D-4B0B-8032-D08195DD9416}"/>
              </a:ext>
            </a:extLst>
          </p:cNvPr>
          <p:cNvCxnSpPr>
            <a:cxnSpLocks/>
          </p:cNvCxnSpPr>
          <p:nvPr/>
        </p:nvCxnSpPr>
        <p:spPr>
          <a:xfrm>
            <a:off x="269630" y="3732702"/>
            <a:ext cx="876464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783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1 Basic Output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72EA566-D913-4BC5-989C-6A1308E608CF}"/>
              </a:ext>
            </a:extLst>
          </p:cNvPr>
          <p:cNvSpPr txBox="1">
            <a:spLocks/>
          </p:cNvSpPr>
          <p:nvPr/>
        </p:nvSpPr>
        <p:spPr>
          <a:xfrm>
            <a:off x="508000" y="1323975"/>
            <a:ext cx="6756400" cy="4852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We model similar dynamics to the model in Chapter 2 upon livestock antibiotic curtailment: </a:t>
            </a:r>
          </a:p>
          <a:p>
            <a:r>
              <a:rPr lang="en-GB" sz="2400" b="1" dirty="0"/>
              <a:t>Small increase in human foodborne disease</a:t>
            </a:r>
          </a:p>
          <a:p>
            <a:r>
              <a:rPr lang="en-GB" sz="2400" b="1" dirty="0"/>
              <a:t>Minor reduction in resistance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b="1" dirty="0"/>
              <a:t>Distance: </a:t>
            </a:r>
            <a:r>
              <a:rPr lang="en-GB" sz="2400" b="1" u="sng" dirty="0"/>
              <a:t>1.71</a:t>
            </a:r>
            <a:r>
              <a:rPr lang="en-GB" sz="2400" b="1" dirty="0"/>
              <a:t> </a:t>
            </a:r>
            <a:r>
              <a:rPr lang="en-GB" sz="2400" dirty="0"/>
              <a:t>(Target | Percentage Diff)</a:t>
            </a:r>
          </a:p>
          <a:p>
            <a:pPr marL="0" indent="0">
              <a:buNone/>
            </a:pPr>
            <a:r>
              <a:rPr lang="en-GB" sz="2400" b="1" dirty="0"/>
              <a:t>Incidence: </a:t>
            </a:r>
            <a:r>
              <a:rPr lang="en-GB" sz="2400" b="1" u="sng" dirty="0"/>
              <a:t>0.586</a:t>
            </a:r>
            <a:r>
              <a:rPr lang="en-GB" sz="2400" b="1" dirty="0"/>
              <a:t> </a:t>
            </a:r>
            <a:r>
              <a:rPr lang="en-GB" sz="2400" dirty="0"/>
              <a:t>(0.593 | 1.14%)</a:t>
            </a:r>
          </a:p>
          <a:p>
            <a:pPr marL="0" indent="0">
              <a:buNone/>
            </a:pPr>
            <a:r>
              <a:rPr lang="en-GB" sz="2400" b="1" dirty="0"/>
              <a:t>I</a:t>
            </a:r>
            <a:r>
              <a:rPr lang="en-GB" sz="2400" b="1" baseline="-25000" dirty="0"/>
              <a:t>CombA</a:t>
            </a:r>
            <a:r>
              <a:rPr lang="en-GB" sz="2400" b="1" dirty="0"/>
              <a:t>: 0.283*0.11016 = </a:t>
            </a:r>
            <a:r>
              <a:rPr lang="en-GB" sz="2400" b="1" u="sng" dirty="0"/>
              <a:t>0.0312</a:t>
            </a:r>
            <a:r>
              <a:rPr lang="en-GB" sz="2400" b="1" dirty="0"/>
              <a:t> </a:t>
            </a:r>
            <a:r>
              <a:rPr lang="en-GB" sz="2400" dirty="0"/>
              <a:t>(0.0287 | 8.81%)</a:t>
            </a:r>
          </a:p>
          <a:p>
            <a:pPr marL="0" indent="0">
              <a:buNone/>
            </a:pPr>
            <a:r>
              <a:rPr lang="en-GB" sz="2400" b="1" dirty="0"/>
              <a:t>Human Resistance: </a:t>
            </a:r>
            <a:r>
              <a:rPr lang="en-GB" sz="2400" b="1" u="sng" dirty="0"/>
              <a:t>0.242</a:t>
            </a:r>
            <a:r>
              <a:rPr lang="en-GB" sz="2400" dirty="0"/>
              <a:t> (0.208 | 16%)</a:t>
            </a:r>
          </a:p>
          <a:p>
            <a:pPr marL="0" indent="0">
              <a:buNone/>
            </a:pPr>
            <a:r>
              <a:rPr lang="en-GB" sz="2400" b="1" dirty="0"/>
              <a:t>Livestock Resistance: </a:t>
            </a:r>
            <a:r>
              <a:rPr lang="en-GB" sz="2400" b="1" u="sng" dirty="0"/>
              <a:t>0.345</a:t>
            </a:r>
            <a:r>
              <a:rPr lang="en-GB" sz="2400" b="1" dirty="0"/>
              <a:t> </a:t>
            </a:r>
            <a:r>
              <a:rPr lang="en-GB" sz="2400" dirty="0"/>
              <a:t>(0.417 | 17.13%)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50481"/>
          <a:stretch/>
        </p:blipFill>
        <p:spPr>
          <a:xfrm>
            <a:off x="7603163" y="75602"/>
            <a:ext cx="4322137" cy="349130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49278"/>
          <a:stretch/>
        </p:blipFill>
        <p:spPr>
          <a:xfrm>
            <a:off x="7603163" y="3335368"/>
            <a:ext cx="4466842" cy="352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193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378584"/>
            <a:ext cx="6238240" cy="510349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000" dirty="0"/>
              <a:t>We assess the fitted model (</a:t>
            </a:r>
            <a:r>
              <a:rPr lang="el-GR" sz="2000" dirty="0"/>
              <a:t>ψ</a:t>
            </a:r>
            <a:r>
              <a:rPr lang="en-GB" sz="2000" dirty="0"/>
              <a:t> = 0.656) and explore the effect of:</a:t>
            </a:r>
          </a:p>
          <a:p>
            <a:r>
              <a:rPr lang="en-GB" sz="2000" dirty="0"/>
              <a:t>Fraction of imported food products contaminated </a:t>
            </a:r>
          </a:p>
          <a:p>
            <a:r>
              <a:rPr lang="en-GB" sz="2000" dirty="0"/>
              <a:t>Fraction of contaminated imports resistant 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b="1" dirty="0">
                <a:solidFill>
                  <a:srgbClr val="7030A0"/>
                </a:solidFill>
              </a:rPr>
              <a:t>DARKER</a:t>
            </a:r>
            <a:r>
              <a:rPr lang="en-GB" sz="2000" dirty="0"/>
              <a:t> – </a:t>
            </a:r>
            <a:r>
              <a:rPr lang="en-GB" sz="2000" b="1" dirty="0"/>
              <a:t>lower efficacy</a:t>
            </a:r>
            <a:r>
              <a:rPr lang="en-GB" sz="2000" dirty="0"/>
              <a:t> of local antibiotic curtailment</a:t>
            </a:r>
          </a:p>
          <a:p>
            <a:pPr marL="0" indent="0">
              <a:buNone/>
            </a:pPr>
            <a:r>
              <a:rPr lang="en-GB" sz="2000" b="1" dirty="0">
                <a:solidFill>
                  <a:srgbClr val="92D050"/>
                </a:solidFill>
              </a:rPr>
              <a:t>LIGHTER</a:t>
            </a:r>
            <a:r>
              <a:rPr lang="en-GB" sz="2000" dirty="0"/>
              <a:t> – </a:t>
            </a:r>
            <a:r>
              <a:rPr lang="en-GB" sz="2000" b="1" dirty="0"/>
              <a:t>higher efficacy </a:t>
            </a:r>
            <a:r>
              <a:rPr lang="en-GB" sz="2000" dirty="0"/>
              <a:t>of local antibiotic curtailment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Compare against </a:t>
            </a:r>
            <a:r>
              <a:rPr lang="en-GB" sz="2000" b="1" dirty="0"/>
              <a:t>alternative case study (</a:t>
            </a:r>
            <a:r>
              <a:rPr lang="el-GR" sz="2000" b="1" dirty="0"/>
              <a:t>ψ</a:t>
            </a:r>
            <a:r>
              <a:rPr lang="en-GB" sz="2000" b="1" dirty="0"/>
              <a:t> = 0.4455) </a:t>
            </a:r>
            <a:r>
              <a:rPr lang="en-GB" sz="2000" dirty="0"/>
              <a:t>- pig imports. 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b="1" dirty="0"/>
              <a:t>Increasing imports reduces the ability for curtailment to reduce resistance</a:t>
            </a:r>
          </a:p>
          <a:p>
            <a:pPr marL="0" indent="0">
              <a:buNone/>
            </a:pPr>
            <a:endParaRPr lang="en-GB" sz="2000" b="1" dirty="0"/>
          </a:p>
          <a:p>
            <a:pPr marL="0" indent="0">
              <a:buNone/>
            </a:pPr>
            <a:r>
              <a:rPr lang="en-GB" sz="2000" b="1" dirty="0"/>
              <a:t>Resistance attributable more to imported sources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1 Import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50716"/>
          <a:stretch/>
        </p:blipFill>
        <p:spPr>
          <a:xfrm>
            <a:off x="7772400" y="234631"/>
            <a:ext cx="4038600" cy="3127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D22BB8-20A7-497A-B8A5-A179BE98CB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036"/>
          <a:stretch/>
        </p:blipFill>
        <p:spPr>
          <a:xfrm>
            <a:off x="7772400" y="3325567"/>
            <a:ext cx="4038600" cy="329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21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BCDF512-8B01-4097-8676-AED1247897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551"/>
          <a:stretch/>
        </p:blipFill>
        <p:spPr>
          <a:xfrm>
            <a:off x="1981200" y="3924000"/>
            <a:ext cx="5815781" cy="2934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b="52737"/>
          <a:stretch/>
        </p:blipFill>
        <p:spPr>
          <a:xfrm>
            <a:off x="1981200" y="1042219"/>
            <a:ext cx="5815781" cy="274873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1 Sensitivity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E6CA8D-3F7F-45AC-92C2-451BF16FF1B7}"/>
              </a:ext>
            </a:extLst>
          </p:cNvPr>
          <p:cNvSpPr txBox="1"/>
          <p:nvPr/>
        </p:nvSpPr>
        <p:spPr>
          <a:xfrm>
            <a:off x="169545" y="1828800"/>
            <a:ext cx="18116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Latin-hypercube sampling Partial Rank Correlation Coefficient (LHS-PRCC)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A0F6E7-689D-4CF8-8F6D-28A85550B74A}"/>
              </a:ext>
            </a:extLst>
          </p:cNvPr>
          <p:cNvSpPr txBox="1"/>
          <p:nvPr/>
        </p:nvSpPr>
        <p:spPr>
          <a:xfrm>
            <a:off x="231140" y="4856480"/>
            <a:ext cx="17500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Extended Fourier Amplitude Sensitivity Test (EFAST)</a:t>
            </a:r>
          </a:p>
        </p:txBody>
      </p:sp>
      <p:sp>
        <p:nvSpPr>
          <p:cNvPr id="8" name="Rectangle 7"/>
          <p:cNvSpPr/>
          <p:nvPr/>
        </p:nvSpPr>
        <p:spPr>
          <a:xfrm>
            <a:off x="6172201" y="1409700"/>
            <a:ext cx="1427726" cy="23812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6093291" y="4220576"/>
            <a:ext cx="1506636" cy="236347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968749"/>
              </p:ext>
            </p:extLst>
          </p:nvPr>
        </p:nvGraphicFramePr>
        <p:xfrm>
          <a:off x="7878450" y="2186183"/>
          <a:ext cx="4239673" cy="30657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6405">
                  <a:extLst>
                    <a:ext uri="{9D8B030D-6E8A-4147-A177-3AD203B41FA5}">
                      <a16:colId xmlns:a16="http://schemas.microsoft.com/office/drawing/2014/main" val="508756571"/>
                    </a:ext>
                  </a:extLst>
                </a:gridCol>
                <a:gridCol w="1317072">
                  <a:extLst>
                    <a:ext uri="{9D8B030D-6E8A-4147-A177-3AD203B41FA5}">
                      <a16:colId xmlns:a16="http://schemas.microsoft.com/office/drawing/2014/main" val="2382123501"/>
                    </a:ext>
                  </a:extLst>
                </a:gridCol>
                <a:gridCol w="1706196">
                  <a:extLst>
                    <a:ext uri="{9D8B030D-6E8A-4147-A177-3AD203B41FA5}">
                      <a16:colId xmlns:a16="http://schemas.microsoft.com/office/drawing/2014/main" val="2308819447"/>
                    </a:ext>
                  </a:extLst>
                </a:gridCol>
              </a:tblGrid>
              <a:tr h="566342">
                <a:tc>
                  <a:txBody>
                    <a:bodyPr/>
                    <a:lstStyle/>
                    <a:p>
                      <a:r>
                        <a:rPr lang="en-GB" sz="1400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Parameter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Increases do</a:t>
                      </a:r>
                      <a:r>
                        <a:rPr lang="en-GB" sz="1400" baseline="0" dirty="0"/>
                        <a:t> what to Efficacy (</a:t>
                      </a:r>
                      <a:r>
                        <a:rPr lang="en-GB" sz="1400" baseline="0" dirty="0" err="1"/>
                        <a:t>EoC</a:t>
                      </a:r>
                      <a:r>
                        <a:rPr lang="en-GB" sz="1400" baseline="0" dirty="0"/>
                        <a:t>)? 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611711"/>
                  </a:ext>
                </a:extLst>
              </a:tr>
              <a:tr h="287831">
                <a:tc>
                  <a:txBody>
                    <a:bodyPr/>
                    <a:lstStyle/>
                    <a:p>
                      <a:r>
                        <a:rPr lang="el-GR" sz="1400" dirty="0"/>
                        <a:t>ψ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% Domestic Food 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rgbClr val="00B050"/>
                          </a:solidFill>
                        </a:rPr>
                        <a:t>INCREASES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297869"/>
                  </a:ext>
                </a:extLst>
              </a:tr>
              <a:tr h="287831">
                <a:tc>
                  <a:txBody>
                    <a:bodyPr/>
                    <a:lstStyle/>
                    <a:p>
                      <a:r>
                        <a:rPr lang="en-GB" sz="1400" dirty="0"/>
                        <a:t>Frac</a:t>
                      </a:r>
                      <a:r>
                        <a:rPr lang="en-GB" sz="1400" baseline="-25000" dirty="0"/>
                        <a:t>Imp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% Imports Contaminated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rgbClr val="FF0000"/>
                          </a:solidFill>
                        </a:rPr>
                        <a:t>DECREASES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805260"/>
                  </a:ext>
                </a:extLst>
              </a:tr>
              <a:tr h="287831">
                <a:tc>
                  <a:txBody>
                    <a:bodyPr/>
                    <a:lstStyle/>
                    <a:p>
                      <a:r>
                        <a:rPr lang="en-GB" sz="1400" dirty="0"/>
                        <a:t>PropRes</a:t>
                      </a:r>
                      <a:r>
                        <a:rPr lang="en-GB" sz="1400" baseline="-25000" dirty="0"/>
                        <a:t>Imp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%</a:t>
                      </a:r>
                      <a:r>
                        <a:rPr lang="en-GB" sz="1400" baseline="0" dirty="0"/>
                        <a:t> </a:t>
                      </a:r>
                      <a:r>
                        <a:rPr lang="en-GB" sz="1400" baseline="0" dirty="0" err="1"/>
                        <a:t>Cont</a:t>
                      </a:r>
                      <a:r>
                        <a:rPr lang="en-GB" sz="1400" baseline="0" dirty="0"/>
                        <a:t> Imports Resistant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rgbClr val="FF0000"/>
                          </a:solidFill>
                        </a:rPr>
                        <a:t>DECREASES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0211065"/>
                  </a:ext>
                </a:extLst>
              </a:tr>
              <a:tr h="524868">
                <a:tc>
                  <a:txBody>
                    <a:bodyPr/>
                    <a:lstStyle/>
                    <a:p>
                      <a:r>
                        <a:rPr lang="el-GR" sz="1400" dirty="0"/>
                        <a:t>η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Reduction in Prevalence due to food 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solidFill>
                            <a:srgbClr val="00B050"/>
                          </a:solidFill>
                        </a:rPr>
                        <a:t>INCREASES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9868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4441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The </a:t>
            </a:r>
            <a:r>
              <a:rPr lang="en-GB" sz="2000" b="1" dirty="0"/>
              <a:t>model can be fitted </a:t>
            </a:r>
            <a:r>
              <a:rPr lang="en-GB" sz="2000" dirty="0"/>
              <a:t>to </a:t>
            </a:r>
            <a:r>
              <a:rPr lang="en-GB" sz="2000" b="1" dirty="0"/>
              <a:t>ECDC/EFSA data </a:t>
            </a:r>
            <a:r>
              <a:rPr lang="en-GB" sz="2000" dirty="0"/>
              <a:t>and </a:t>
            </a:r>
            <a:r>
              <a:rPr lang="en-GB" sz="2000" b="1" dirty="0"/>
              <a:t>UK human outcome </a:t>
            </a:r>
            <a:r>
              <a:rPr lang="en-GB" sz="2000" dirty="0"/>
              <a:t>measures.</a:t>
            </a:r>
          </a:p>
          <a:p>
            <a:endParaRPr lang="en-GB" sz="2000" dirty="0"/>
          </a:p>
          <a:p>
            <a:r>
              <a:rPr lang="en-GB" sz="2000" dirty="0"/>
              <a:t>Import </a:t>
            </a:r>
            <a:r>
              <a:rPr lang="en-GB" sz="2000" b="1" dirty="0"/>
              <a:t>reduces attributable resistance from domestic sources </a:t>
            </a:r>
            <a:r>
              <a:rPr lang="en-GB" sz="2000" dirty="0"/>
              <a:t>– therefore local interventions will </a:t>
            </a:r>
            <a:r>
              <a:rPr lang="en-GB" sz="2000" b="1" dirty="0"/>
              <a:t>have less of an effect</a:t>
            </a:r>
            <a:r>
              <a:rPr lang="en-GB" sz="2000" dirty="0"/>
              <a:t>. 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/>
              <a:t>The</a:t>
            </a:r>
            <a:r>
              <a:rPr lang="en-GB" sz="2000" b="1" dirty="0"/>
              <a:t> extent of domestic food usage (</a:t>
            </a:r>
            <a:r>
              <a:rPr lang="el-GR" sz="2000" b="1" dirty="0"/>
              <a:t>ψ</a:t>
            </a:r>
            <a:r>
              <a:rPr lang="en-GB" sz="2000" b="1" dirty="0"/>
              <a:t>)</a:t>
            </a:r>
            <a:r>
              <a:rPr lang="en-GB" sz="2000" dirty="0"/>
              <a:t>, is </a:t>
            </a:r>
            <a:r>
              <a:rPr lang="en-GB" sz="2000" b="1" dirty="0"/>
              <a:t>important in determining the efficacy of local interventions (</a:t>
            </a:r>
            <a:r>
              <a:rPr lang="en-GB" sz="2000" b="1" dirty="0" err="1"/>
              <a:t>EoC</a:t>
            </a:r>
            <a:r>
              <a:rPr lang="en-GB" sz="2000" b="1" dirty="0"/>
              <a:t>)</a:t>
            </a:r>
            <a:r>
              <a:rPr lang="en-GB" sz="2000" dirty="0"/>
              <a:t>. </a:t>
            </a:r>
          </a:p>
          <a:p>
            <a:endParaRPr lang="en-GB" sz="2000" dirty="0"/>
          </a:p>
          <a:p>
            <a:r>
              <a:rPr lang="en-GB" sz="2000" dirty="0"/>
              <a:t>Parameters which </a:t>
            </a:r>
            <a:r>
              <a:rPr lang="en-GB" sz="2000" b="1" dirty="0"/>
              <a:t>favour import </a:t>
            </a:r>
            <a:r>
              <a:rPr lang="en-GB" sz="2000" dirty="0"/>
              <a:t>and </a:t>
            </a:r>
            <a:r>
              <a:rPr lang="en-GB" sz="2000" b="1" dirty="0"/>
              <a:t>increase the level of contamination </a:t>
            </a:r>
            <a:r>
              <a:rPr lang="en-GB" sz="2000" dirty="0"/>
              <a:t>in imported food products </a:t>
            </a:r>
            <a:r>
              <a:rPr lang="en-GB" sz="2000" b="1" dirty="0"/>
              <a:t>will decrease the efficacy of local intervention strategies</a:t>
            </a:r>
            <a:r>
              <a:rPr lang="en-GB" sz="2000" dirty="0"/>
              <a:t>. </a:t>
            </a:r>
          </a:p>
          <a:p>
            <a:pPr marL="0" indent="0">
              <a:buNone/>
            </a:pPr>
            <a:endParaRPr lang="en-GB" sz="2000" dirty="0">
              <a:highlight>
                <a:srgbClr val="FF0000"/>
              </a:highlight>
            </a:endParaRPr>
          </a:p>
          <a:p>
            <a:pPr marL="0" indent="0">
              <a:buNone/>
            </a:pPr>
            <a:endParaRPr lang="en-GB" sz="2000" dirty="0">
              <a:highlight>
                <a:srgbClr val="FF0000"/>
              </a:highlight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Interim Conclusion – Part 1</a:t>
            </a:r>
          </a:p>
        </p:txBody>
      </p:sp>
    </p:spTree>
    <p:extLst>
      <p:ext uri="{BB962C8B-B14F-4D97-AF65-F5344CB8AC3E}">
        <p14:creationId xmlns:p14="http://schemas.microsoft.com/office/powerpoint/2010/main" val="187087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0990D79-8EF6-45A0-898D-E66802421D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2 Model Fit and Basic Output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09" y="1570291"/>
            <a:ext cx="633984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0809" y="4747454"/>
            <a:ext cx="1212215" cy="619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5258435" y="4747454"/>
            <a:ext cx="1212215" cy="619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649" y="996696"/>
            <a:ext cx="5721350" cy="429101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0808" y="1034631"/>
            <a:ext cx="325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% Domestic Food Usage = 0.656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35198" y="1037201"/>
            <a:ext cx="325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% Domestic Food Usage = 0.455 </a:t>
            </a:r>
          </a:p>
        </p:txBody>
      </p:sp>
    </p:spTree>
    <p:extLst>
      <p:ext uri="{BB962C8B-B14F-4D97-AF65-F5344CB8AC3E}">
        <p14:creationId xmlns:p14="http://schemas.microsoft.com/office/powerpoint/2010/main" val="254880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EB34-DD1B-48AF-A96C-BDC2D24BD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42600" cy="4351338"/>
          </a:xfrm>
        </p:spPr>
        <p:txBody>
          <a:bodyPr>
            <a:normAutofit/>
          </a:bodyPr>
          <a:lstStyle/>
          <a:p>
            <a:r>
              <a:rPr lang="en-GB" dirty="0"/>
              <a:t>We can assess the effect of changing ψ – </a:t>
            </a:r>
            <a:r>
              <a:rPr lang="en-GB" b="1" dirty="0"/>
              <a:t>the proportion of UK food usage from domestic sources</a:t>
            </a:r>
            <a:r>
              <a:rPr lang="en-GB" dirty="0"/>
              <a:t>. </a:t>
            </a:r>
          </a:p>
          <a:p>
            <a:r>
              <a:rPr lang="en-GB" dirty="0"/>
              <a:t>Changing amount we import</a:t>
            </a:r>
          </a:p>
          <a:p>
            <a:endParaRPr lang="en-GB" dirty="0"/>
          </a:p>
          <a:p>
            <a:r>
              <a:rPr lang="en-GB" dirty="0"/>
              <a:t>This allows us to identify if changing import affects the Efficacy of Curtailment (</a:t>
            </a:r>
            <a:r>
              <a:rPr lang="en-GB" dirty="0" err="1"/>
              <a:t>EoC</a:t>
            </a:r>
            <a:r>
              <a:rPr lang="en-GB" dirty="0"/>
              <a:t>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990D79-8EF6-45A0-898D-E66802421D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2 Effect of Changing Import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693073C6-CAE9-43F8-9D62-50F779BCC8F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594" y="1063250"/>
            <a:ext cx="5791244" cy="579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5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0990D79-8EF6-45A0-898D-E66802421D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2 Effect of Import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66468"/>
          <a:stretch/>
        </p:blipFill>
        <p:spPr>
          <a:xfrm>
            <a:off x="310243" y="1166745"/>
            <a:ext cx="3880155" cy="405003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14821" y="5493561"/>
            <a:ext cx="89219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Assess the effect of </a:t>
            </a:r>
            <a:r>
              <a:rPr lang="en-GB" b="1" dirty="0"/>
              <a:t>altering import parameters </a:t>
            </a:r>
            <a:r>
              <a:rPr lang="en-GB" dirty="0"/>
              <a:t>on the relationship between the proportion of UK food usage from domestic sources (</a:t>
            </a:r>
            <a:r>
              <a:rPr lang="el-GR" dirty="0"/>
              <a:t>ψ</a:t>
            </a:r>
            <a:r>
              <a:rPr lang="en-GB" dirty="0"/>
              <a:t>) and the efficacy of curtailment (</a:t>
            </a:r>
            <a:r>
              <a:rPr lang="en-GB" dirty="0" err="1"/>
              <a:t>EoC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/>
              <a:t> Alterations to parameters occur uniformly across all importing countries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F0D329-2655-4881-9304-BE83BD8AB4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532" r="33615"/>
          <a:stretch/>
        </p:blipFill>
        <p:spPr>
          <a:xfrm>
            <a:off x="4190399" y="1168545"/>
            <a:ext cx="3801601" cy="40500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2CDE3D-E51A-47F3-BCC5-E23C2A494B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385"/>
          <a:stretch/>
        </p:blipFill>
        <p:spPr>
          <a:xfrm>
            <a:off x="7991999" y="1166745"/>
            <a:ext cx="3889757" cy="405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38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EB34-DD1B-48AF-A96C-BDC2D24BD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028" y="1104172"/>
            <a:ext cx="5889771" cy="47926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dirty="0"/>
              <a:t>We show the average level of contamination is important in determining what happens to the </a:t>
            </a:r>
            <a:r>
              <a:rPr lang="en-GB" sz="1600" dirty="0" err="1"/>
              <a:t>EoC</a:t>
            </a:r>
            <a:r>
              <a:rPr lang="en-GB" sz="1600" dirty="0"/>
              <a:t> when imports are increased</a:t>
            </a:r>
          </a:p>
          <a:p>
            <a:endParaRPr lang="en-GB" sz="1600" dirty="0"/>
          </a:p>
          <a:p>
            <a:pPr marL="0" indent="0">
              <a:buNone/>
            </a:pPr>
            <a:r>
              <a:rPr lang="en-GB" sz="1600" dirty="0"/>
              <a:t>How does heterogeneity in the </a:t>
            </a:r>
            <a:r>
              <a:rPr lang="en-GB" sz="1600" b="1" u="sng" dirty="0"/>
              <a:t>relative contribution among importing countries</a:t>
            </a:r>
            <a:r>
              <a:rPr lang="en-GB" sz="1600" dirty="0"/>
              <a:t> affect the relationship between import and </a:t>
            </a:r>
            <a:r>
              <a:rPr lang="en-GB" sz="1600" dirty="0" err="1"/>
              <a:t>EoC</a:t>
            </a:r>
            <a:r>
              <a:rPr lang="en-GB" sz="1600" dirty="0"/>
              <a:t>?</a:t>
            </a:r>
          </a:p>
          <a:p>
            <a:endParaRPr lang="en-GB" sz="1600" dirty="0"/>
          </a:p>
          <a:p>
            <a:pPr marL="0" indent="0">
              <a:buNone/>
            </a:pPr>
            <a:r>
              <a:rPr lang="en-GB" sz="1600" dirty="0"/>
              <a:t>We draw the values from two different beta distributions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600" b="1" u="sng" dirty="0"/>
              <a:t>Uniform</a:t>
            </a:r>
            <a:r>
              <a:rPr lang="en-GB" sz="1600" dirty="0"/>
              <a:t> – imports are spread across different countries equally</a:t>
            </a:r>
          </a:p>
          <a:p>
            <a:pPr marL="514350" indent="-514350">
              <a:buFont typeface="+mj-lt"/>
              <a:buAutoNum type="arabicPeriod"/>
            </a:pPr>
            <a:endParaRPr lang="en-GB" sz="1600" dirty="0"/>
          </a:p>
          <a:p>
            <a:pPr marL="514350" indent="-514350">
              <a:buFont typeface="+mj-lt"/>
              <a:buAutoNum type="arabicPeriod"/>
            </a:pPr>
            <a:endParaRPr lang="en-GB" sz="1600" dirty="0"/>
          </a:p>
          <a:p>
            <a:pPr marL="514350" indent="-514350">
              <a:buFont typeface="+mj-lt"/>
              <a:buAutoNum type="arabicPeriod"/>
            </a:pPr>
            <a:endParaRPr lang="en-GB" sz="1600" dirty="0"/>
          </a:p>
          <a:p>
            <a:pPr marL="514350" indent="-514350">
              <a:buFont typeface="+mj-lt"/>
              <a:buAutoNum type="arabicPeriod"/>
            </a:pPr>
            <a:r>
              <a:rPr lang="en-GB" sz="1600" b="1" u="sng" dirty="0"/>
              <a:t>Skewed</a:t>
            </a:r>
            <a:r>
              <a:rPr lang="en-GB" sz="1600" b="1" dirty="0"/>
              <a:t> </a:t>
            </a:r>
            <a:r>
              <a:rPr lang="en-GB" sz="1600" dirty="0"/>
              <a:t>– imports are concentrated from a small number of locations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990D79-8EF6-45A0-898D-E66802421D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2 Exploring Heterogeneity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9230" y="1434967"/>
            <a:ext cx="4863281" cy="4863281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021938"/>
              </p:ext>
            </p:extLst>
          </p:nvPr>
        </p:nvGraphicFramePr>
        <p:xfrm>
          <a:off x="414902" y="4233808"/>
          <a:ext cx="6082021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3342">
                  <a:extLst>
                    <a:ext uri="{9D8B030D-6E8A-4147-A177-3AD203B41FA5}">
                      <a16:colId xmlns:a16="http://schemas.microsoft.com/office/drawing/2014/main" val="2824264491"/>
                    </a:ext>
                  </a:extLst>
                </a:gridCol>
                <a:gridCol w="500387">
                  <a:extLst>
                    <a:ext uri="{9D8B030D-6E8A-4147-A177-3AD203B41FA5}">
                      <a16:colId xmlns:a16="http://schemas.microsoft.com/office/drawing/2014/main" val="1386433754"/>
                    </a:ext>
                  </a:extLst>
                </a:gridCol>
                <a:gridCol w="525004">
                  <a:extLst>
                    <a:ext uri="{9D8B030D-6E8A-4147-A177-3AD203B41FA5}">
                      <a16:colId xmlns:a16="http://schemas.microsoft.com/office/drawing/2014/main" val="155140634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787321885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278745626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61619474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108218098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070513441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3906692759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774633756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561644777"/>
                    </a:ext>
                  </a:extLst>
                </a:gridCol>
              </a:tblGrid>
              <a:tr h="132765">
                <a:tc>
                  <a:txBody>
                    <a:bodyPr/>
                    <a:lstStyle/>
                    <a:p>
                      <a:r>
                        <a:rPr lang="en-GB" sz="1050" dirty="0"/>
                        <a:t>Country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FRA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SPA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ITA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POL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 err="1"/>
                        <a:t>nEU</a:t>
                      </a:r>
                      <a:endParaRPr lang="en-GB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38016"/>
                  </a:ext>
                </a:extLst>
              </a:tr>
              <a:tr h="132765">
                <a:tc>
                  <a:txBody>
                    <a:bodyPr/>
                    <a:lstStyle/>
                    <a:p>
                      <a:r>
                        <a:rPr lang="en-GB" sz="1050" b="1" dirty="0">
                          <a:solidFill>
                            <a:schemeClr val="bg1"/>
                          </a:solidFill>
                        </a:rPr>
                        <a:t>Share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98221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29F748-F906-4DD7-9E3E-BE57F7C880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050533"/>
              </p:ext>
            </p:extLst>
          </p:nvPr>
        </p:nvGraphicFramePr>
        <p:xfrm>
          <a:off x="414902" y="5722456"/>
          <a:ext cx="6082021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3342">
                  <a:extLst>
                    <a:ext uri="{9D8B030D-6E8A-4147-A177-3AD203B41FA5}">
                      <a16:colId xmlns:a16="http://schemas.microsoft.com/office/drawing/2014/main" val="2824264491"/>
                    </a:ext>
                  </a:extLst>
                </a:gridCol>
                <a:gridCol w="500387">
                  <a:extLst>
                    <a:ext uri="{9D8B030D-6E8A-4147-A177-3AD203B41FA5}">
                      <a16:colId xmlns:a16="http://schemas.microsoft.com/office/drawing/2014/main" val="1386433754"/>
                    </a:ext>
                  </a:extLst>
                </a:gridCol>
                <a:gridCol w="525004">
                  <a:extLst>
                    <a:ext uri="{9D8B030D-6E8A-4147-A177-3AD203B41FA5}">
                      <a16:colId xmlns:a16="http://schemas.microsoft.com/office/drawing/2014/main" val="155140634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787321885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278745626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61619474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108218098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1070513441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3906692759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774633756"/>
                    </a:ext>
                  </a:extLst>
                </a:gridCol>
                <a:gridCol w="552911">
                  <a:extLst>
                    <a:ext uri="{9D8B030D-6E8A-4147-A177-3AD203B41FA5}">
                      <a16:colId xmlns:a16="http://schemas.microsoft.com/office/drawing/2014/main" val="2561644777"/>
                    </a:ext>
                  </a:extLst>
                </a:gridCol>
              </a:tblGrid>
              <a:tr h="132765">
                <a:tc>
                  <a:txBody>
                    <a:bodyPr/>
                    <a:lstStyle/>
                    <a:p>
                      <a:r>
                        <a:rPr lang="en-GB" sz="1050" dirty="0"/>
                        <a:t>Country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FRA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SPA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ITA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POL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 err="1"/>
                        <a:t>nEU</a:t>
                      </a:r>
                      <a:endParaRPr lang="en-GB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38016"/>
                  </a:ext>
                </a:extLst>
              </a:tr>
              <a:tr h="132765">
                <a:tc>
                  <a:txBody>
                    <a:bodyPr/>
                    <a:lstStyle/>
                    <a:p>
                      <a:r>
                        <a:rPr lang="en-GB" sz="1050" b="1" dirty="0">
                          <a:solidFill>
                            <a:schemeClr val="bg1"/>
                          </a:solidFill>
                        </a:rPr>
                        <a:t>Share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982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9272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EB34-DD1B-48AF-A96C-BDC2D24BD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600" y="1516024"/>
            <a:ext cx="4115400" cy="48271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We sample the Share</a:t>
            </a:r>
            <a:r>
              <a:rPr lang="en-GB" sz="2000" baseline="-25000" dirty="0"/>
              <a:t>Imp</a:t>
            </a:r>
            <a:r>
              <a:rPr lang="en-GB" sz="2000" dirty="0"/>
              <a:t> parameters for importing countries from the two sampling distributions 1000 times…</a:t>
            </a:r>
          </a:p>
          <a:p>
            <a:endParaRPr lang="en-GB" sz="2000" dirty="0"/>
          </a:p>
          <a:p>
            <a:pPr marL="0" indent="0">
              <a:buNone/>
            </a:pPr>
            <a:r>
              <a:rPr lang="en-GB" sz="2000" dirty="0" err="1"/>
              <a:t>e.g</a:t>
            </a:r>
            <a:r>
              <a:rPr lang="en-GB" sz="2000" dirty="0"/>
              <a:t>: Overall share of France import…</a:t>
            </a:r>
          </a:p>
          <a:p>
            <a:pPr marL="0" indent="0" algn="ctr">
              <a:buNone/>
            </a:pPr>
            <a:r>
              <a:rPr lang="en-GB" sz="2000" b="1" dirty="0"/>
              <a:t>(1-</a:t>
            </a:r>
            <a:r>
              <a:rPr lang="el-GR" sz="2000" b="1" dirty="0"/>
              <a:t>ψ</a:t>
            </a:r>
            <a:r>
              <a:rPr lang="en-GB" sz="2000" b="1" dirty="0"/>
              <a:t>) * Share</a:t>
            </a:r>
            <a:r>
              <a:rPr lang="en-GB" sz="2000" b="1" baseline="-25000" dirty="0"/>
              <a:t>Imp</a:t>
            </a:r>
            <a:r>
              <a:rPr lang="en-GB" sz="2000" b="1" dirty="0"/>
              <a:t>(Fra)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Increased heterogeneity in “who” you import from, </a:t>
            </a:r>
            <a:r>
              <a:rPr lang="en-GB" sz="2000" b="1" dirty="0"/>
              <a:t>may increase the level of uncertainty in what happens to the efficacy of your intervention</a:t>
            </a:r>
            <a:r>
              <a:rPr lang="en-GB" sz="2000" dirty="0"/>
              <a:t> (</a:t>
            </a:r>
            <a:r>
              <a:rPr lang="en-GB" sz="2000" dirty="0" err="1"/>
              <a:t>EoC</a:t>
            </a:r>
            <a:r>
              <a:rPr lang="en-GB" sz="2000" dirty="0"/>
              <a:t>) when altering levels of food importation.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990D79-8EF6-45A0-898D-E66802421D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– Part 2 Exploring Heterogeneity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50315"/>
          <a:stretch/>
        </p:blipFill>
        <p:spPr>
          <a:xfrm>
            <a:off x="4990822" y="2201035"/>
            <a:ext cx="3502240" cy="384483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65412" y="1831703"/>
            <a:ext cx="2753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Uniform Share</a:t>
            </a:r>
            <a:r>
              <a:rPr lang="en-GB" b="1" u="sng" baseline="-25000" dirty="0"/>
              <a:t>Imp</a:t>
            </a:r>
            <a:r>
              <a:rPr lang="en-GB" b="1" u="sng" dirty="0"/>
              <a:t> Sampling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67764" y="1831703"/>
            <a:ext cx="2897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“Skewed” Share</a:t>
            </a:r>
            <a:r>
              <a:rPr lang="en-GB" b="1" u="sng" baseline="-25000" dirty="0"/>
              <a:t>Imp</a:t>
            </a:r>
            <a:r>
              <a:rPr lang="en-GB" b="1" u="sng" dirty="0"/>
              <a:t> Sampling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E2C5B5-F173-467C-84DB-67973ED697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85"/>
          <a:stretch/>
        </p:blipFill>
        <p:spPr>
          <a:xfrm>
            <a:off x="8493062" y="2201034"/>
            <a:ext cx="3546615" cy="384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154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ctr">
              <a:spcBef>
                <a:spcPts val="0"/>
              </a:spcBef>
            </a:pPr>
            <a:r>
              <a:rPr lang="en-GB" sz="2000" dirty="0">
                <a:cs typeface="Helvetica" panose="020B0604020202020204" pitchFamily="34" charset="0"/>
              </a:rPr>
              <a:t>Under baseline UK parameters, </a:t>
            </a:r>
            <a:r>
              <a:rPr lang="en-GB" sz="2000" b="1" dirty="0">
                <a:cs typeface="Helvetica" panose="020B0604020202020204" pitchFamily="34" charset="0"/>
              </a:rPr>
              <a:t>decreasing the proportion of food products from domestic sources will result in a greater than proportional decrease in the efficacy of livestock antibiotic curtailment (red zone)</a:t>
            </a:r>
            <a:r>
              <a:rPr lang="en-GB" sz="2000" dirty="0">
                <a:cs typeface="Helvetica" panose="020B0604020202020204" pitchFamily="34" charset="0"/>
              </a:rPr>
              <a:t>.</a:t>
            </a:r>
          </a:p>
          <a:p>
            <a:pPr fontAlgn="ctr">
              <a:spcBef>
                <a:spcPts val="0"/>
              </a:spcBef>
            </a:pPr>
            <a:endParaRPr lang="en-GB" sz="2000" dirty="0">
              <a:cs typeface="Helvetica" panose="020B0604020202020204" pitchFamily="34" charset="0"/>
            </a:endParaRPr>
          </a:p>
          <a:p>
            <a:pPr fontAlgn="ctr">
              <a:spcBef>
                <a:spcPts val="0"/>
              </a:spcBef>
            </a:pPr>
            <a:r>
              <a:rPr lang="en-GB" sz="2000" dirty="0">
                <a:cs typeface="Helvetica" panose="020B0604020202020204" pitchFamily="34" charset="0"/>
              </a:rPr>
              <a:t>The average level of contamination and resistance has a strong impact on the relationship between import and </a:t>
            </a:r>
            <a:r>
              <a:rPr lang="en-GB" sz="2000" dirty="0" err="1">
                <a:cs typeface="Helvetica" panose="020B0604020202020204" pitchFamily="34" charset="0"/>
              </a:rPr>
              <a:t>EoC</a:t>
            </a:r>
            <a:r>
              <a:rPr lang="en-GB" sz="2000" dirty="0">
                <a:cs typeface="Helvetica" panose="020B0604020202020204" pitchFamily="34" charset="0"/>
              </a:rPr>
              <a:t>. </a:t>
            </a:r>
          </a:p>
          <a:p>
            <a:pPr fontAlgn="ctr">
              <a:spcBef>
                <a:spcPts val="0"/>
              </a:spcBef>
            </a:pPr>
            <a:endParaRPr lang="en-GB" sz="2000" dirty="0">
              <a:cs typeface="Helvetica" panose="020B0604020202020204" pitchFamily="34" charset="0"/>
            </a:endParaRPr>
          </a:p>
          <a:p>
            <a:pPr algn="just" fontAlgn="ctr"/>
            <a:r>
              <a:rPr lang="en-GB" sz="2000" dirty="0">
                <a:cs typeface="Helvetica" panose="020B0604020202020204" pitchFamily="34" charset="0"/>
              </a:rPr>
              <a:t>To </a:t>
            </a:r>
            <a:r>
              <a:rPr lang="en-GB" sz="2000" b="1" dirty="0">
                <a:cs typeface="Helvetica" panose="020B0604020202020204" pitchFamily="34" charset="0"/>
              </a:rPr>
              <a:t>safely increase the proportion of food products from imported sources</a:t>
            </a:r>
            <a:r>
              <a:rPr lang="en-GB" sz="2000" dirty="0">
                <a:cs typeface="Helvetica" panose="020B0604020202020204" pitchFamily="34" charset="0"/>
              </a:rPr>
              <a:t>, the </a:t>
            </a:r>
            <a:r>
              <a:rPr lang="en-GB" sz="2000" b="1" dirty="0">
                <a:cs typeface="Helvetica" panose="020B0604020202020204" pitchFamily="34" charset="0"/>
              </a:rPr>
              <a:t>average level of contamination on imported food products must be reduced to low levels (0-2%)</a:t>
            </a:r>
            <a:r>
              <a:rPr lang="en-GB" sz="2000" dirty="0">
                <a:cs typeface="Helvetica" panose="020B0604020202020204" pitchFamily="34" charset="0"/>
              </a:rPr>
              <a:t>, resulting in a less than proportional decrease in efficacy of livestock antibiotic curtailment. </a:t>
            </a:r>
          </a:p>
          <a:p>
            <a:pPr algn="just" fontAlgn="ctr"/>
            <a:endParaRPr lang="en-GB" sz="2000" dirty="0">
              <a:cs typeface="Helvetica" panose="020B0604020202020204" pitchFamily="34" charset="0"/>
            </a:endParaRPr>
          </a:p>
          <a:p>
            <a:pPr algn="just" fontAlgn="ctr"/>
            <a:r>
              <a:rPr lang="en-GB" sz="2000" dirty="0">
                <a:cs typeface="Helvetica" panose="020B0604020202020204" pitchFamily="34" charset="0"/>
              </a:rPr>
              <a:t>Heterogeneity in trading partners does not change the average effect of import on </a:t>
            </a:r>
            <a:r>
              <a:rPr lang="en-GB" sz="2000" dirty="0" err="1">
                <a:cs typeface="Helvetica" panose="020B0604020202020204" pitchFamily="34" charset="0"/>
              </a:rPr>
              <a:t>EoC</a:t>
            </a:r>
            <a:r>
              <a:rPr lang="en-GB" sz="2000" dirty="0">
                <a:cs typeface="Helvetica" panose="020B0604020202020204" pitchFamily="34" charset="0"/>
              </a:rPr>
              <a:t> – but increases the level of uncertainty in the relationship. </a:t>
            </a:r>
          </a:p>
          <a:p>
            <a:endParaRPr lang="en-GB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Interim Conclusion – Part 2</a:t>
            </a:r>
          </a:p>
        </p:txBody>
      </p:sp>
    </p:spTree>
    <p:extLst>
      <p:ext uri="{BB962C8B-B14F-4D97-AF65-F5344CB8AC3E}">
        <p14:creationId xmlns:p14="http://schemas.microsoft.com/office/powerpoint/2010/main" val="2618080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760" y="1489520"/>
            <a:ext cx="5066812" cy="49988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FSA (2016) – Systematic Review of AMR bacteria in food at UK retail: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b="1" dirty="0"/>
              <a:t>“There is a need for more studies to quantify the contribution of both domestic and imported foods to AMR occurrence…” 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Could imported food products contribute to AMR in humans or disrupt one health interventions?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9487" y="2815338"/>
            <a:ext cx="4577770" cy="38638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64382" t="6064" r="20135" b="75355"/>
          <a:stretch/>
        </p:blipFill>
        <p:spPr>
          <a:xfrm>
            <a:off x="7571992" y="1196928"/>
            <a:ext cx="3781808" cy="141817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0982BA7-C329-43ED-A560-8975E04C36F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Introduction</a:t>
            </a:r>
          </a:p>
        </p:txBody>
      </p:sp>
    </p:spTree>
    <p:extLst>
      <p:ext uri="{BB962C8B-B14F-4D97-AF65-F5344CB8AC3E}">
        <p14:creationId xmlns:p14="http://schemas.microsoft.com/office/powerpoint/2010/main" val="188005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3A815-7F00-47E6-A6B1-78547C74E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Import of food products can reduce the efficacy of local one health AMR interventions such as livestock antibiotic curtailment. </a:t>
            </a:r>
          </a:p>
          <a:p>
            <a:endParaRPr lang="en-GB" dirty="0"/>
          </a:p>
          <a:p>
            <a:r>
              <a:rPr lang="en-GB" dirty="0"/>
              <a:t>The extent of contamination on imported food products influences how strongly import affects local interventions. </a:t>
            </a:r>
          </a:p>
          <a:p>
            <a:endParaRPr lang="en-GB" dirty="0"/>
          </a:p>
          <a:p>
            <a:r>
              <a:rPr lang="en-GB" dirty="0"/>
              <a:t>Heterogeneity in who we import from does not affect the average effect of import on local interventions, but will increase the level of uncertainty.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Policy Implications </a:t>
            </a:r>
          </a:p>
          <a:p>
            <a:r>
              <a:rPr lang="en-GB" dirty="0"/>
              <a:t>Reductions to livestock resistance can be offset by influences from other locations. </a:t>
            </a:r>
          </a:p>
          <a:p>
            <a:r>
              <a:rPr lang="en-GB" dirty="0"/>
              <a:t>To ensure that one health interventions are not affected by import – systematic efforts are needed to reduce the level of contamination/resistance in livestock across ALL countries rather than changing WHO we import from.  </a:t>
            </a:r>
          </a:p>
          <a:p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A2BD9C2-118A-49CA-8042-7732CF42890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Overall Conclusions</a:t>
            </a:r>
          </a:p>
        </p:txBody>
      </p:sp>
    </p:spTree>
    <p:extLst>
      <p:ext uri="{BB962C8B-B14F-4D97-AF65-F5344CB8AC3E}">
        <p14:creationId xmlns:p14="http://schemas.microsoft.com/office/powerpoint/2010/main" val="3458015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A2BD9C2-118A-49CA-8042-7732CF42890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Acknowledgements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C51BE1-A69C-4ACA-A7A4-F9E7FF255DB1}"/>
              </a:ext>
            </a:extLst>
          </p:cNvPr>
          <p:cNvSpPr txBox="1">
            <a:spLocks/>
          </p:cNvSpPr>
          <p:nvPr/>
        </p:nvSpPr>
        <p:spPr>
          <a:xfrm>
            <a:off x="576581" y="1127665"/>
            <a:ext cx="4277359" cy="36953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GB" sz="2000" dirty="0">
                <a:cs typeface="Arial" panose="020B0604020202020204" pitchFamily="34" charset="0"/>
              </a:rPr>
              <a:t>Many Thanks to: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GB" sz="2000" b="1" u="sng" dirty="0">
                <a:cs typeface="Arial" panose="020B0604020202020204" pitchFamily="34" charset="0"/>
              </a:rPr>
              <a:t>University of Edinburgh 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Prof Mark </a:t>
            </a:r>
            <a:r>
              <a:rPr lang="en-GB" sz="2000" dirty="0" err="1">
                <a:cs typeface="Arial" panose="020B0604020202020204" pitchFamily="34" charset="0"/>
              </a:rPr>
              <a:t>Woolhouse</a:t>
            </a:r>
            <a:endParaRPr lang="en-GB" sz="2000" dirty="0"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Dr Bram van </a:t>
            </a:r>
            <a:r>
              <a:rPr lang="en-GB" sz="2000" dirty="0" err="1">
                <a:cs typeface="Arial" panose="020B0604020202020204" pitchFamily="34" charset="0"/>
              </a:rPr>
              <a:t>Bunnik</a:t>
            </a:r>
            <a:endParaRPr lang="en-GB" sz="2000" dirty="0"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Prof Dan </a:t>
            </a:r>
            <a:r>
              <a:rPr lang="en-GB" sz="2000" dirty="0" err="1">
                <a:cs typeface="Arial" panose="020B0604020202020204" pitchFamily="34" charset="0"/>
              </a:rPr>
              <a:t>Nussey</a:t>
            </a:r>
            <a:r>
              <a:rPr lang="en-GB" sz="2000" dirty="0"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GB" sz="2000" dirty="0" err="1">
                <a:cs typeface="Arial" panose="020B0604020202020204" pitchFamily="34" charset="0"/>
              </a:rPr>
              <a:t>Epigroup</a:t>
            </a:r>
            <a:endParaRPr lang="en-GB" sz="2000" dirty="0"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GB" sz="2000" dirty="0"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000" b="1" u="sng" dirty="0">
                <a:cs typeface="Arial" panose="020B0604020202020204" pitchFamily="34" charset="0"/>
              </a:rPr>
              <a:t>Technical University of Denmark (DTU)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H</a:t>
            </a:r>
            <a:r>
              <a:rPr lang="en-GB" sz="2000" i="0" dirty="0">
                <a:solidFill>
                  <a:srgbClr val="323232"/>
                </a:solidFill>
                <a:effectLst/>
              </a:rPr>
              <a:t>å</a:t>
            </a:r>
            <a:r>
              <a:rPr lang="en-GB" sz="2000" dirty="0">
                <a:cs typeface="Arial" panose="020B0604020202020204" pitchFamily="34" charset="0"/>
              </a:rPr>
              <a:t>kan Vigre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cs typeface="Arial" panose="020B0604020202020204" pitchFamily="34" charset="0"/>
              </a:rPr>
              <a:t>Frank </a:t>
            </a:r>
            <a:r>
              <a:rPr lang="en-GB" sz="2000" dirty="0" err="1">
                <a:cs typeface="Arial" panose="020B0604020202020204" pitchFamily="34" charset="0"/>
              </a:rPr>
              <a:t>Aarestrup</a:t>
            </a:r>
            <a:endParaRPr lang="en-GB" sz="2000" dirty="0"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2000" dirty="0"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C15E-3F5E-4EA9-BD7A-7E300CEB63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53" t="32285" r="8127" b="35632"/>
          <a:stretch/>
        </p:blipFill>
        <p:spPr>
          <a:xfrm>
            <a:off x="5989695" y="1299881"/>
            <a:ext cx="2696733" cy="7659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4BC086-3031-4A91-B63E-6B52710052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51" r="8497"/>
          <a:stretch/>
        </p:blipFill>
        <p:spPr>
          <a:xfrm>
            <a:off x="6951072" y="2590932"/>
            <a:ext cx="2823475" cy="12126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004EA7-C2A5-407F-BBB4-6FE4DA3FEF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1618" y="4032378"/>
            <a:ext cx="4082382" cy="5323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A98852-0CD1-467C-9892-4901FF6F84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8707" y="5059771"/>
            <a:ext cx="2528203" cy="9966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573173-F3BB-49F9-81B8-65B37E9A8B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6406" y="579031"/>
            <a:ext cx="2426290" cy="242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206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79EE-4172-4FB0-8171-939F0AC89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FBD2B-62AB-4F60-8739-B49473E33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happens with the baseline model with different psi</a:t>
            </a:r>
          </a:p>
        </p:txBody>
      </p:sp>
    </p:spTree>
    <p:extLst>
      <p:ext uri="{BB962C8B-B14F-4D97-AF65-F5344CB8AC3E}">
        <p14:creationId xmlns:p14="http://schemas.microsoft.com/office/powerpoint/2010/main" val="1353930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 – Datasets: Specifics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30BD3F-9513-4450-B514-D935A2A9FA64}"/>
              </a:ext>
            </a:extLst>
          </p:cNvPr>
          <p:cNvSpPr txBox="1"/>
          <p:nvPr/>
        </p:nvSpPr>
        <p:spPr>
          <a:xfrm>
            <a:off x="121920" y="1028343"/>
            <a:ext cx="35864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b="1" u="sng" dirty="0"/>
              <a:t>UK</a:t>
            </a:r>
            <a:r>
              <a:rPr lang="en-GB" dirty="0"/>
              <a:t> Specific Parameterisation</a:t>
            </a:r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Parameterise the extent of contamination and resistance found on UK livestock/Humans.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Data taken from epidemiological studies and ECDC data.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l-GR" dirty="0"/>
              <a:t>η</a:t>
            </a:r>
            <a:r>
              <a:rPr lang="en-GB" dirty="0"/>
              <a:t> parameter calculated as reduction in prevalence from Salmonella caecum prevalence to the proportion of pig carcass swabs positive for Salmonella.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93906CB-7BA5-4DD4-83EE-CC23AC8C58F7}"/>
              </a:ext>
            </a:extLst>
          </p:cNvPr>
          <p:cNvCxnSpPr/>
          <p:nvPr/>
        </p:nvCxnSpPr>
        <p:spPr>
          <a:xfrm>
            <a:off x="3911600" y="1088136"/>
            <a:ext cx="0" cy="566487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0B161B2-2F4D-4F52-93D5-CC30B2EDA02B}"/>
              </a:ext>
            </a:extLst>
          </p:cNvPr>
          <p:cNvSpPr txBox="1"/>
          <p:nvPr/>
        </p:nvSpPr>
        <p:spPr>
          <a:xfrm>
            <a:off x="4171950" y="1028343"/>
            <a:ext cx="3966208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en-GB" b="1" u="sng" dirty="0"/>
              <a:t>General</a:t>
            </a:r>
            <a:r>
              <a:rPr lang="en-GB" dirty="0"/>
              <a:t> Resistance/Usage Dataset</a:t>
            </a:r>
          </a:p>
          <a:p>
            <a:pPr marL="342900" indent="-342900">
              <a:buFont typeface="+mj-lt"/>
              <a:buAutoNum type="arabicPeriod" startAt="2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Parameterise the relationship between livestock antibiotic usage and resistance.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ECDC and EFSA data on livestock ampicillin sales and ampicillin resistance in pigs from different EU countries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Stratified by years (temporal data represents single data points).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EFSA antibiotic sales data standardised to pig sales/usage using pig population correction unit calculations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00363F-2F6D-453E-8921-63716627E289}"/>
              </a:ext>
            </a:extLst>
          </p:cNvPr>
          <p:cNvSpPr txBox="1"/>
          <p:nvPr/>
        </p:nvSpPr>
        <p:spPr>
          <a:xfrm>
            <a:off x="8601709" y="1028343"/>
            <a:ext cx="346837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GB" b="1" u="sng" dirty="0"/>
              <a:t>Import</a:t>
            </a:r>
            <a:r>
              <a:rPr lang="en-GB" dirty="0"/>
              <a:t> Parameterisation</a:t>
            </a:r>
          </a:p>
          <a:p>
            <a:pPr marL="342900" indent="-342900">
              <a:buFont typeface="+mj-lt"/>
              <a:buAutoNum type="arabicPeriod" startAt="3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Parameterise the contamination and resistance on imported food products for different importing countries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Determine the % share of each importing country to the UKs total food supply (</a:t>
            </a:r>
            <a:r>
              <a:rPr lang="el-GR" dirty="0"/>
              <a:t>ψ</a:t>
            </a:r>
            <a:r>
              <a:rPr lang="en-GB" dirty="0"/>
              <a:t>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Requires adjusting according to livestock food product modelled.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Resistance data taken from 400cm</a:t>
            </a:r>
            <a:r>
              <a:rPr lang="en-GB" baseline="30000" dirty="0"/>
              <a:t>2</a:t>
            </a:r>
            <a:r>
              <a:rPr lang="en-GB" dirty="0"/>
              <a:t> swabs on carcasses only.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976B19-F712-44B7-92C5-C48A333ED5D9}"/>
              </a:ext>
            </a:extLst>
          </p:cNvPr>
          <p:cNvCxnSpPr/>
          <p:nvPr/>
        </p:nvCxnSpPr>
        <p:spPr>
          <a:xfrm>
            <a:off x="8432800" y="1088136"/>
            <a:ext cx="0" cy="566487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089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600" y="275400"/>
            <a:ext cx="6307200" cy="6307200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D9FB739-5D53-41C2-96C9-BABA699C754F}"/>
              </a:ext>
            </a:extLst>
          </p:cNvPr>
          <p:cNvSpPr/>
          <p:nvPr/>
        </p:nvSpPr>
        <p:spPr>
          <a:xfrm>
            <a:off x="2469600" y="5875200"/>
            <a:ext cx="2080800" cy="70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35B5C1-5F14-4EC4-8DF5-E6201ED2A86F}"/>
              </a:ext>
            </a:extLst>
          </p:cNvPr>
          <p:cNvSpPr/>
          <p:nvPr/>
        </p:nvSpPr>
        <p:spPr>
          <a:xfrm>
            <a:off x="6696000" y="5875200"/>
            <a:ext cx="2080800" cy="70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957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400" y="568800"/>
            <a:ext cx="5084471" cy="617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302" y="568798"/>
            <a:ext cx="5084470" cy="6173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C8FA70-F5E1-4E6A-8EB3-FE659FF76B22}"/>
              </a:ext>
            </a:extLst>
          </p:cNvPr>
          <p:cNvSpPr txBox="1"/>
          <p:nvPr/>
        </p:nvSpPr>
        <p:spPr>
          <a:xfrm>
            <a:off x="1976986" y="115200"/>
            <a:ext cx="3000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Relative Change in Resistance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15803E-FCD6-4436-BFCD-244C6D4BCFD4}"/>
              </a:ext>
            </a:extLst>
          </p:cNvPr>
          <p:cNvSpPr txBox="1"/>
          <p:nvPr/>
        </p:nvSpPr>
        <p:spPr>
          <a:xfrm>
            <a:off x="8236006" y="115200"/>
            <a:ext cx="2377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Relative Change in FBD</a:t>
            </a:r>
          </a:p>
        </p:txBody>
      </p:sp>
    </p:spTree>
    <p:extLst>
      <p:ext uri="{BB962C8B-B14F-4D97-AF65-F5344CB8AC3E}">
        <p14:creationId xmlns:p14="http://schemas.microsoft.com/office/powerpoint/2010/main" val="3024859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7911" y="1489520"/>
            <a:ext cx="4910333" cy="49988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Classic one health AMR intervention… </a:t>
            </a:r>
          </a:p>
          <a:p>
            <a:pPr marL="0" indent="0">
              <a:buNone/>
            </a:pPr>
            <a:r>
              <a:rPr lang="en-GB" sz="2400" b="1" dirty="0"/>
              <a:t>Reduce livestock antibiotic usage to reduce human AMR. 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Local livestock interventions may potentially become “saturated” by AMR pressure from other sources (imported food?).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Can AMR on imported food products affect local AMR interventions?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0982BA7-C329-43ED-A560-8975E04C36F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Hypothesis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69974F-BE45-4BDD-917E-3AEA6DE28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098" y="3240788"/>
            <a:ext cx="1812998" cy="12086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1A8961-18C1-4DD7-89D8-1C637C2D0C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0098" y="1489520"/>
            <a:ext cx="1816843" cy="12112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88F293-FDC8-4E66-8C90-5F63CFA518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8175" y="5198841"/>
            <a:ext cx="1816843" cy="10225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64BBED-C2B0-4F19-9E05-D798EA9DD5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0098" y="1489520"/>
            <a:ext cx="663966" cy="3319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B40059-1995-4A96-98BA-4469D25C49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7109" y="3240789"/>
            <a:ext cx="663966" cy="3319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ED7CF0-02C1-4361-8ADD-622543110B2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3516" t="57279" r="29119" b="37034"/>
          <a:stretch/>
        </p:blipFill>
        <p:spPr>
          <a:xfrm>
            <a:off x="7758175" y="5198841"/>
            <a:ext cx="801742" cy="44851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67CB4CF-D245-44D8-82E8-28FCE6E3DF27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 flipH="1">
            <a:off x="8666597" y="2700749"/>
            <a:ext cx="1923" cy="54003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DE5E7A79-B688-4EA7-A2B9-B12C7A51697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10243270" y="1881127"/>
            <a:ext cx="235880" cy="475229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2E86D27-ADD6-4C2B-AE76-2E898646A651}"/>
              </a:ext>
            </a:extLst>
          </p:cNvPr>
          <p:cNvCxnSpPr>
            <a:cxnSpLocks/>
          </p:cNvCxnSpPr>
          <p:nvPr/>
        </p:nvCxnSpPr>
        <p:spPr>
          <a:xfrm flipH="1">
            <a:off x="9626582" y="2117060"/>
            <a:ext cx="567047" cy="14284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3247B85-1BF3-4AB2-9856-2909A4FD63DB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8666597" y="4449453"/>
            <a:ext cx="0" cy="749388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80FCF00-97DF-4F12-BE9A-ED319AE35C23}"/>
              </a:ext>
            </a:extLst>
          </p:cNvPr>
          <p:cNvSpPr txBox="1"/>
          <p:nvPr/>
        </p:nvSpPr>
        <p:spPr>
          <a:xfrm>
            <a:off x="9591008" y="3292054"/>
            <a:ext cx="1189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Resistance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DE695E3-8410-4D24-ACB9-10B6A48BB9C3}"/>
              </a:ext>
            </a:extLst>
          </p:cNvPr>
          <p:cNvCxnSpPr>
            <a:cxnSpLocks/>
          </p:cNvCxnSpPr>
          <p:nvPr/>
        </p:nvCxnSpPr>
        <p:spPr>
          <a:xfrm flipH="1">
            <a:off x="9940009" y="3718935"/>
            <a:ext cx="1923" cy="540039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50B8C8B-3FB8-44A8-84DE-FE7665CD5908}"/>
              </a:ext>
            </a:extLst>
          </p:cNvPr>
          <p:cNvCxnSpPr>
            <a:cxnSpLocks/>
          </p:cNvCxnSpPr>
          <p:nvPr/>
        </p:nvCxnSpPr>
        <p:spPr>
          <a:xfrm flipV="1">
            <a:off x="10308845" y="3718935"/>
            <a:ext cx="0" cy="473734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Multiplication Sign 25">
            <a:extLst>
              <a:ext uri="{FF2B5EF4-FFF2-40B4-BE49-F238E27FC236}">
                <a16:creationId xmlns:a16="http://schemas.microsoft.com/office/drawing/2014/main" id="{99443247-D858-4EF9-A67F-35C1EA51D21D}"/>
              </a:ext>
            </a:extLst>
          </p:cNvPr>
          <p:cNvSpPr/>
          <p:nvPr/>
        </p:nvSpPr>
        <p:spPr>
          <a:xfrm>
            <a:off x="9816453" y="1939535"/>
            <a:ext cx="369333" cy="369333"/>
          </a:xfrm>
          <a:prstGeom prst="mathMultiply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Multiplication Sign 26">
            <a:extLst>
              <a:ext uri="{FF2B5EF4-FFF2-40B4-BE49-F238E27FC236}">
                <a16:creationId xmlns:a16="http://schemas.microsoft.com/office/drawing/2014/main" id="{8CC57DA2-6466-411A-9A69-1FE4E4A69D76}"/>
              </a:ext>
            </a:extLst>
          </p:cNvPr>
          <p:cNvSpPr/>
          <p:nvPr/>
        </p:nvSpPr>
        <p:spPr>
          <a:xfrm>
            <a:off x="8481929" y="2700749"/>
            <a:ext cx="369333" cy="369333"/>
          </a:xfrm>
          <a:prstGeom prst="mathMultiply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84F8EFF-BE96-4E31-B9A0-6A51AC8434C7}"/>
              </a:ext>
            </a:extLst>
          </p:cNvPr>
          <p:cNvSpPr txBox="1"/>
          <p:nvPr/>
        </p:nvSpPr>
        <p:spPr>
          <a:xfrm>
            <a:off x="6626062" y="1771968"/>
            <a:ext cx="1116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Domestic </a:t>
            </a:r>
          </a:p>
          <a:p>
            <a:r>
              <a:rPr lang="en-GB" dirty="0"/>
              <a:t>Livestock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B073AFD-A76C-4F24-8278-C5B1839313CA}"/>
              </a:ext>
            </a:extLst>
          </p:cNvPr>
          <p:cNvSpPr txBox="1"/>
          <p:nvPr/>
        </p:nvSpPr>
        <p:spPr>
          <a:xfrm>
            <a:off x="6672193" y="353426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Humans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1D7F52-8D14-406D-8EB1-7FBA938CFDB8}"/>
              </a:ext>
            </a:extLst>
          </p:cNvPr>
          <p:cNvSpPr txBox="1"/>
          <p:nvPr/>
        </p:nvSpPr>
        <p:spPr>
          <a:xfrm>
            <a:off x="6626062" y="5414535"/>
            <a:ext cx="11151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Imported </a:t>
            </a:r>
          </a:p>
          <a:p>
            <a:r>
              <a:rPr lang="en-GB" dirty="0"/>
              <a:t>Food</a:t>
            </a:r>
          </a:p>
        </p:txBody>
      </p:sp>
    </p:spTree>
    <p:extLst>
      <p:ext uri="{BB962C8B-B14F-4D97-AF65-F5344CB8AC3E}">
        <p14:creationId xmlns:p14="http://schemas.microsoft.com/office/powerpoint/2010/main" val="3308090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6" grpId="0" animBg="1"/>
      <p:bldP spid="27" grpId="0" animBg="1"/>
      <p:bldP spid="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3680"/>
            <a:ext cx="10515600" cy="4673283"/>
          </a:xfrm>
        </p:spPr>
        <p:txBody>
          <a:bodyPr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GB" sz="2800" b="1" dirty="0"/>
              <a:t>Chapter Aim: </a:t>
            </a:r>
          </a:p>
          <a:p>
            <a:pPr marL="0" indent="0">
              <a:buNone/>
            </a:pPr>
            <a:r>
              <a:rPr lang="en-GB" sz="2800" dirty="0"/>
              <a:t>Understand how importation of food products can affect local human AMR dynamics and livestock interventions…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u="sng" dirty="0"/>
              <a:t>Part 1 </a:t>
            </a:r>
            <a:r>
              <a:rPr lang="en-GB" dirty="0"/>
              <a:t>– How important is AMR on imported food products?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u="sng" dirty="0"/>
              <a:t>Part 2 </a:t>
            </a:r>
            <a:r>
              <a:rPr lang="en-GB" dirty="0"/>
              <a:t>– How does imported AMR affect interventions in a “realistic” heterogeneous trade network?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Aims</a:t>
            </a:r>
          </a:p>
        </p:txBody>
      </p:sp>
    </p:spTree>
    <p:extLst>
      <p:ext uri="{BB962C8B-B14F-4D97-AF65-F5344CB8AC3E}">
        <p14:creationId xmlns:p14="http://schemas.microsoft.com/office/powerpoint/2010/main" val="158996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18146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b="1" dirty="0"/>
              <a:t>“Simple” model </a:t>
            </a:r>
          </a:p>
          <a:p>
            <a:r>
              <a:rPr lang="en-GB" dirty="0"/>
              <a:t>Treats imported food as a separate but homogenous source of transmission</a:t>
            </a:r>
          </a:p>
          <a:p>
            <a:r>
              <a:rPr lang="en-GB" dirty="0"/>
              <a:t>Explores the general influence of import in a livestock/human transmission model </a:t>
            </a:r>
          </a:p>
          <a:p>
            <a:endParaRPr lang="en-GB" dirty="0"/>
          </a:p>
          <a:p>
            <a:r>
              <a:rPr lang="en-GB" dirty="0"/>
              <a:t>Specifically on the effect of livestock curtailment interventions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Livestock interventions only affect DOMESTIC livestock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 – Part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68A529-D0FD-49AA-82D4-D7B7F1AEC710}"/>
              </a:ext>
            </a:extLst>
          </p:cNvPr>
          <p:cNvSpPr/>
          <p:nvPr/>
        </p:nvSpPr>
        <p:spPr>
          <a:xfrm>
            <a:off x="8846226" y="1314318"/>
            <a:ext cx="1842347" cy="1272230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BA828B-C4D3-444A-B2D8-35AF3C4AC55C}"/>
              </a:ext>
            </a:extLst>
          </p:cNvPr>
          <p:cNvSpPr/>
          <p:nvPr/>
        </p:nvSpPr>
        <p:spPr>
          <a:xfrm>
            <a:off x="8314800" y="2788728"/>
            <a:ext cx="2924782" cy="2860663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ECE5C6-4FCC-4D5D-8190-AB33FFCB9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3992" y="2927975"/>
            <a:ext cx="1409400" cy="93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5AC156-0EA3-4384-BF7D-54C9F421D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1003" y="4250265"/>
            <a:ext cx="1412389" cy="9415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EBBC5E-B267-4D4A-A086-A3E6A97A9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003" y="1658351"/>
            <a:ext cx="1412389" cy="7949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51F3BC-6398-4741-BB8B-370AE020FF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1003" y="4250265"/>
            <a:ext cx="516158" cy="2580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48F7915-D6A0-4CBD-835C-4A5FCEBCF6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1003" y="2927975"/>
            <a:ext cx="516158" cy="2580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40E3AC3-1D86-42BD-83F1-09B2AACDB0B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3516" t="57279" r="29119" b="37034"/>
          <a:stretch/>
        </p:blipFill>
        <p:spPr>
          <a:xfrm>
            <a:off x="9051003" y="1658351"/>
            <a:ext cx="623263" cy="3486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D9484B9-45CA-49F4-8F8C-E8233608B0DD}"/>
              </a:ext>
            </a:extLst>
          </p:cNvPr>
          <p:cNvSpPr txBox="1"/>
          <p:nvPr/>
        </p:nvSpPr>
        <p:spPr>
          <a:xfrm>
            <a:off x="8373894" y="5305646"/>
            <a:ext cx="29247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u="sng" dirty="0"/>
              <a:t>UK Human and Livestock Populations</a:t>
            </a:r>
          </a:p>
        </p:txBody>
      </p:sp>
      <p:sp>
        <p:nvSpPr>
          <p:cNvPr id="14" name="Arrow: Curved Up 13">
            <a:extLst>
              <a:ext uri="{FF2B5EF4-FFF2-40B4-BE49-F238E27FC236}">
                <a16:creationId xmlns:a16="http://schemas.microsoft.com/office/drawing/2014/main" id="{237B2DC5-1802-4940-94A7-254C1ECE39DF}"/>
              </a:ext>
            </a:extLst>
          </p:cNvPr>
          <p:cNvSpPr/>
          <p:nvPr/>
        </p:nvSpPr>
        <p:spPr>
          <a:xfrm rot="16200000" flipH="1">
            <a:off x="10343668" y="4493324"/>
            <a:ext cx="788880" cy="455474"/>
          </a:xfrm>
          <a:prstGeom prst="curved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79534D-5254-4889-AB23-AD90BF2DF9E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BF9F7"/>
              </a:clrFrom>
              <a:clrTo>
                <a:srgbClr val="FBF9F7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7258" t="19068" r="5452" b="29876"/>
          <a:stretch/>
        </p:blipFill>
        <p:spPr>
          <a:xfrm>
            <a:off x="8449007" y="4497730"/>
            <a:ext cx="235880" cy="475229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869D454-67CB-4947-9025-7D64BF114871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8684887" y="4721060"/>
            <a:ext cx="366116" cy="2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82D1C92-9422-425D-AE94-501D4839F21D}"/>
              </a:ext>
            </a:extLst>
          </p:cNvPr>
          <p:cNvCxnSpPr>
            <a:cxnSpLocks/>
          </p:cNvCxnSpPr>
          <p:nvPr/>
        </p:nvCxnSpPr>
        <p:spPr>
          <a:xfrm flipV="1">
            <a:off x="9757197" y="3881121"/>
            <a:ext cx="0" cy="335302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13DC043-F273-4E90-B149-F66494C8241C}"/>
              </a:ext>
            </a:extLst>
          </p:cNvPr>
          <p:cNvCxnSpPr>
            <a:cxnSpLocks/>
          </p:cNvCxnSpPr>
          <p:nvPr/>
        </p:nvCxnSpPr>
        <p:spPr>
          <a:xfrm>
            <a:off x="9757197" y="2473611"/>
            <a:ext cx="0" cy="367755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3E6E990-FB53-44A5-8A2D-E3668966C7F5}"/>
              </a:ext>
            </a:extLst>
          </p:cNvPr>
          <p:cNvSpPr txBox="1"/>
          <p:nvPr/>
        </p:nvSpPr>
        <p:spPr>
          <a:xfrm>
            <a:off x="8904310" y="1314317"/>
            <a:ext cx="17261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u="sng" dirty="0"/>
              <a:t>Non-UK Food Import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00B61B-FE23-4CBD-9DDE-3D305B63E2CA}"/>
              </a:ext>
            </a:extLst>
          </p:cNvPr>
          <p:cNvSpPr txBox="1"/>
          <p:nvPr/>
        </p:nvSpPr>
        <p:spPr>
          <a:xfrm>
            <a:off x="8899197" y="5753391"/>
            <a:ext cx="13789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Antibiotic Usage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B0E58B-4563-4C99-89EB-42201D203317}"/>
              </a:ext>
            </a:extLst>
          </p:cNvPr>
          <p:cNvSpPr txBox="1"/>
          <p:nvPr/>
        </p:nvSpPr>
        <p:spPr>
          <a:xfrm>
            <a:off x="8899197" y="6006539"/>
            <a:ext cx="23403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Population-level transmission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D4ADF4-8C37-4828-BB57-C53B7EFF77BB}"/>
              </a:ext>
            </a:extLst>
          </p:cNvPr>
          <p:cNvSpPr txBox="1"/>
          <p:nvPr/>
        </p:nvSpPr>
        <p:spPr>
          <a:xfrm>
            <a:off x="8904310" y="6259687"/>
            <a:ext cx="24972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Within-population transmission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05EBCF-DE79-4ED6-AD52-3B6C33C300C1}"/>
              </a:ext>
            </a:extLst>
          </p:cNvPr>
          <p:cNvCxnSpPr>
            <a:cxnSpLocks/>
          </p:cNvCxnSpPr>
          <p:nvPr/>
        </p:nvCxnSpPr>
        <p:spPr>
          <a:xfrm>
            <a:off x="8511362" y="5907966"/>
            <a:ext cx="366116" cy="2"/>
          </a:xfrm>
          <a:prstGeom prst="straightConnector1">
            <a:avLst/>
          </a:prstGeom>
          <a:ln w="381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AC14DE-2E98-4E92-AC24-907B449423D9}"/>
              </a:ext>
            </a:extLst>
          </p:cNvPr>
          <p:cNvCxnSpPr>
            <a:cxnSpLocks/>
          </p:cNvCxnSpPr>
          <p:nvPr/>
        </p:nvCxnSpPr>
        <p:spPr>
          <a:xfrm>
            <a:off x="8511362" y="6163353"/>
            <a:ext cx="366116" cy="2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247C906-0DAA-4066-8B60-6943FE68B31B}"/>
              </a:ext>
            </a:extLst>
          </p:cNvPr>
          <p:cNvCxnSpPr>
            <a:cxnSpLocks/>
          </p:cNvCxnSpPr>
          <p:nvPr/>
        </p:nvCxnSpPr>
        <p:spPr>
          <a:xfrm>
            <a:off x="8511362" y="6419373"/>
            <a:ext cx="366116" cy="2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7428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3" grpId="0"/>
      <p:bldP spid="14" grpId="0" animBg="1"/>
      <p:bldP spid="19" grpId="0"/>
      <p:bldP spid="20" grpId="0"/>
      <p:bldP spid="21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18303-BD7C-49BB-99A9-BCBF4C0FA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1772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“Complex” model </a:t>
            </a:r>
          </a:p>
          <a:p>
            <a:r>
              <a:rPr lang="en-GB" dirty="0"/>
              <a:t>Stratifies the imported food into individual countries with specific levels of contamination and resistance</a:t>
            </a:r>
          </a:p>
          <a:p>
            <a:endParaRPr lang="en-GB" dirty="0"/>
          </a:p>
          <a:p>
            <a:r>
              <a:rPr lang="en-GB" dirty="0"/>
              <a:t>Explores the effect of greater levels of heterogeneity in import pressure compared to the previous model</a:t>
            </a:r>
          </a:p>
          <a:p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 – Part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42AD6-01D5-4498-9315-39A0EF412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92641"/>
            <a:ext cx="6329837" cy="458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26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Chart, scatter chart&#10;&#10;Description automatically generated">
            <a:extLst>
              <a:ext uri="{FF2B5EF4-FFF2-40B4-BE49-F238E27FC236}">
                <a16:creationId xmlns:a16="http://schemas.microsoft.com/office/drawing/2014/main" id="{071003B7-B12F-4A96-91C1-8248AE409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246" y="1119783"/>
            <a:ext cx="4118330" cy="411833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 – Datasets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30BD3F-9513-4450-B514-D935A2A9FA64}"/>
              </a:ext>
            </a:extLst>
          </p:cNvPr>
          <p:cNvSpPr txBox="1"/>
          <p:nvPr/>
        </p:nvSpPr>
        <p:spPr>
          <a:xfrm>
            <a:off x="439420" y="1028343"/>
            <a:ext cx="51739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3 Datasets are required</a:t>
            </a: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UK</a:t>
            </a:r>
            <a:r>
              <a:rPr lang="en-GB" dirty="0"/>
              <a:t> Specific Parameterisation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General</a:t>
            </a:r>
            <a:r>
              <a:rPr lang="en-GB" dirty="0"/>
              <a:t> Resistance/Usage Dataset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b="1" dirty="0"/>
              <a:t>Import</a:t>
            </a:r>
            <a:r>
              <a:rPr lang="en-GB" dirty="0"/>
              <a:t> Parameterisation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6694D8-C1C5-4C0E-BB29-B27B929A43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45" r="32430"/>
          <a:stretch/>
        </p:blipFill>
        <p:spPr>
          <a:xfrm>
            <a:off x="646909" y="1727199"/>
            <a:ext cx="3558540" cy="66051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F9A41B1-2F84-450C-AF55-3DCA687A1C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139" y="5112387"/>
            <a:ext cx="3372329" cy="155854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03CD758-D8A4-41B9-9F16-8581783DBD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2072" y="3086574"/>
            <a:ext cx="1865185" cy="1456781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93906CB-7BA5-4DD4-83EE-CC23AC8C58F7}"/>
              </a:ext>
            </a:extLst>
          </p:cNvPr>
          <p:cNvCxnSpPr/>
          <p:nvPr/>
        </p:nvCxnSpPr>
        <p:spPr>
          <a:xfrm>
            <a:off x="4551680" y="1119783"/>
            <a:ext cx="0" cy="566487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9416D1B-5AA0-4DBB-B7EC-C3E412FC2BFE}"/>
              </a:ext>
            </a:extLst>
          </p:cNvPr>
          <p:cNvSpPr txBox="1"/>
          <p:nvPr/>
        </p:nvSpPr>
        <p:spPr>
          <a:xfrm>
            <a:off x="8836902" y="1213009"/>
            <a:ext cx="321285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/>
              <a:t>Outcome Measures to Fit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Relationship between antibiotic usage and resistance (general)</a:t>
            </a:r>
          </a:p>
          <a:p>
            <a:pPr marL="342900" indent="-342900">
              <a:buFont typeface="+mj-lt"/>
              <a:buAutoNum type="arabicPeriod"/>
            </a:pPr>
            <a:endParaRPr lang="en-GB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Part 2 Model – contamination and resistance in imported food products (Import)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1600" dirty="0"/>
              <a:t>Specific and general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UK Human foodborne disease and resistance (UK)</a:t>
            </a:r>
          </a:p>
          <a:p>
            <a:pPr marL="342900" indent="-342900">
              <a:buFont typeface="+mj-lt"/>
              <a:buAutoNum type="arabicPeriod"/>
            </a:pPr>
            <a:endParaRPr lang="en-GB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UK Livestock foodborne contamination and resistance (UK)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3168E9-D9CA-423A-8029-3F3AF9071731}"/>
              </a:ext>
            </a:extLst>
          </p:cNvPr>
          <p:cNvCxnSpPr>
            <a:cxnSpLocks/>
          </p:cNvCxnSpPr>
          <p:nvPr/>
        </p:nvCxnSpPr>
        <p:spPr>
          <a:xfrm flipH="1">
            <a:off x="4551680" y="5671068"/>
            <a:ext cx="749808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A44B1FE-B674-43E5-B13D-7651C7E2B3D2}"/>
              </a:ext>
            </a:extLst>
          </p:cNvPr>
          <p:cNvSpPr txBox="1"/>
          <p:nvPr/>
        </p:nvSpPr>
        <p:spPr>
          <a:xfrm>
            <a:off x="4826397" y="5818187"/>
            <a:ext cx="69486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 approximate Bayesian computation (sequential monte </a:t>
            </a:r>
            <a:r>
              <a:rPr lang="en-GB" dirty="0" err="1"/>
              <a:t>carlo</a:t>
            </a:r>
            <a:r>
              <a:rPr lang="en-GB" dirty="0"/>
              <a:t>) – ABC-SMC - model fitting to ensure that model is fitted to ampicillin-resistance in fattening pigs case study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897912" y="5238113"/>
            <a:ext cx="3065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(Coefficient = 6.61, p = 0.0145)</a:t>
            </a:r>
          </a:p>
        </p:txBody>
      </p:sp>
    </p:spTree>
    <p:extLst>
      <p:ext uri="{BB962C8B-B14F-4D97-AF65-F5344CB8AC3E}">
        <p14:creationId xmlns:p14="http://schemas.microsoft.com/office/powerpoint/2010/main" val="63090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Oval 102">
            <a:extLst>
              <a:ext uri="{FF2B5EF4-FFF2-40B4-BE49-F238E27FC236}">
                <a16:creationId xmlns:a16="http://schemas.microsoft.com/office/drawing/2014/main" id="{12ED0189-E83A-4111-A6A1-632471AE856F}"/>
              </a:ext>
            </a:extLst>
          </p:cNvPr>
          <p:cNvSpPr/>
          <p:nvPr/>
        </p:nvSpPr>
        <p:spPr>
          <a:xfrm>
            <a:off x="5826918" y="3207068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</a:t>
            </a:r>
            <a:r>
              <a:rPr lang="en-GB" baseline="-25000" dirty="0"/>
              <a:t>H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CFFD3B49-E745-4DFF-9FA6-47C4FAB8BCB4}"/>
              </a:ext>
            </a:extLst>
          </p:cNvPr>
          <p:cNvSpPr/>
          <p:nvPr/>
        </p:nvSpPr>
        <p:spPr>
          <a:xfrm>
            <a:off x="5826918" y="985361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</a:t>
            </a:r>
            <a:r>
              <a:rPr lang="en-GB" baseline="-25000" dirty="0"/>
              <a:t>SH</a:t>
            </a: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8052BF4F-942A-4D7E-BD22-660625F78464}"/>
              </a:ext>
            </a:extLst>
          </p:cNvPr>
          <p:cNvSpPr/>
          <p:nvPr/>
        </p:nvSpPr>
        <p:spPr>
          <a:xfrm>
            <a:off x="5826918" y="5433536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</a:t>
            </a:r>
            <a:r>
              <a:rPr lang="en-GB" baseline="-25000" dirty="0"/>
              <a:t>RH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32835C64-9028-4D94-AD98-665D097A3565}"/>
              </a:ext>
            </a:extLst>
          </p:cNvPr>
          <p:cNvSpPr/>
          <p:nvPr/>
        </p:nvSpPr>
        <p:spPr>
          <a:xfrm>
            <a:off x="2959894" y="1899761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</a:t>
            </a:r>
            <a:r>
              <a:rPr lang="en-GB" baseline="-25000" dirty="0"/>
              <a:t>SA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48E21EFF-EBA0-4FA5-9A29-BD9100C02FCE}"/>
              </a:ext>
            </a:extLst>
          </p:cNvPr>
          <p:cNvSpPr/>
          <p:nvPr/>
        </p:nvSpPr>
        <p:spPr>
          <a:xfrm>
            <a:off x="2959894" y="451913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</a:t>
            </a:r>
            <a:r>
              <a:rPr lang="en-GB" baseline="-25000" dirty="0"/>
              <a:t>RA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8B79E229-A2F0-45AB-BBCD-794E376C6C8E}"/>
              </a:ext>
            </a:extLst>
          </p:cNvPr>
          <p:cNvSpPr/>
          <p:nvPr/>
        </p:nvSpPr>
        <p:spPr>
          <a:xfrm>
            <a:off x="847725" y="3207068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</a:t>
            </a:r>
            <a:r>
              <a:rPr lang="en-GB" baseline="-25000" dirty="0"/>
              <a:t>A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EA04EBC3-2E65-4B31-B9D5-24798FA4C2F6}"/>
              </a:ext>
            </a:extLst>
          </p:cNvPr>
          <p:cNvSpPr/>
          <p:nvPr/>
        </p:nvSpPr>
        <p:spPr>
          <a:xfrm>
            <a:off x="8832055" y="4721963"/>
            <a:ext cx="914400" cy="9144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IMP</a:t>
            </a:r>
            <a:r>
              <a:rPr lang="en-GB" baseline="-25000" dirty="0"/>
              <a:t>RA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8AF7A824-32C5-4EC4-A664-A604545DE78C}"/>
              </a:ext>
            </a:extLst>
          </p:cNvPr>
          <p:cNvSpPr/>
          <p:nvPr/>
        </p:nvSpPr>
        <p:spPr>
          <a:xfrm>
            <a:off x="8832055" y="1699374"/>
            <a:ext cx="914400" cy="9144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IMP</a:t>
            </a:r>
            <a:r>
              <a:rPr lang="en-GB" baseline="-25000" dirty="0"/>
              <a:t>SA</a:t>
            </a:r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C3E396A0-AD7F-4F58-B6CD-D36E379A30A5}"/>
              </a:ext>
            </a:extLst>
          </p:cNvPr>
          <p:cNvCxnSpPr>
            <a:stCxn id="123" idx="3"/>
            <a:endCxn id="121" idx="1"/>
          </p:cNvCxnSpPr>
          <p:nvPr/>
        </p:nvCxnSpPr>
        <p:spPr>
          <a:xfrm flipV="1">
            <a:off x="1762125" y="2356961"/>
            <a:ext cx="1197769" cy="1307307"/>
          </a:xfrm>
          <a:prstGeom prst="straightConnector1">
            <a:avLst/>
          </a:prstGeom>
          <a:ln w="19050"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022ACA6-AE2E-4F5D-B03B-D5291BDDFE64}"/>
              </a:ext>
            </a:extLst>
          </p:cNvPr>
          <p:cNvCxnSpPr>
            <a:cxnSpLocks/>
            <a:stCxn id="123" idx="3"/>
            <a:endCxn id="122" idx="1"/>
          </p:cNvCxnSpPr>
          <p:nvPr/>
        </p:nvCxnSpPr>
        <p:spPr>
          <a:xfrm>
            <a:off x="1762125" y="3664268"/>
            <a:ext cx="1197769" cy="1312068"/>
          </a:xfrm>
          <a:prstGeom prst="straightConnector1">
            <a:avLst/>
          </a:prstGeom>
          <a:ln w="19050"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BEDD98F8-6B63-4945-9A6A-EF81FB431429}"/>
              </a:ext>
            </a:extLst>
          </p:cNvPr>
          <p:cNvCxnSpPr>
            <a:cxnSpLocks/>
          </p:cNvCxnSpPr>
          <p:nvPr/>
        </p:nvCxnSpPr>
        <p:spPr>
          <a:xfrm>
            <a:off x="3224213" y="2811780"/>
            <a:ext cx="0" cy="1704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62B02AB9-4775-43E9-A748-7AE980DD2670}"/>
              </a:ext>
            </a:extLst>
          </p:cNvPr>
          <p:cNvCxnSpPr>
            <a:cxnSpLocks/>
          </p:cNvCxnSpPr>
          <p:nvPr/>
        </p:nvCxnSpPr>
        <p:spPr>
          <a:xfrm>
            <a:off x="3576638" y="2811780"/>
            <a:ext cx="0" cy="1704975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ctor: Elbow 129">
            <a:extLst>
              <a:ext uri="{FF2B5EF4-FFF2-40B4-BE49-F238E27FC236}">
                <a16:creationId xmlns:a16="http://schemas.microsoft.com/office/drawing/2014/main" id="{1F0182EB-637A-45FD-85C9-1F786CC303F5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1744265" y="1646159"/>
            <a:ext cx="1304926" cy="1814513"/>
          </a:xfrm>
          <a:prstGeom prst="bentConnector3">
            <a:avLst>
              <a:gd name="adj1" fmla="val -339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nector: Elbow 130">
            <a:extLst>
              <a:ext uri="{FF2B5EF4-FFF2-40B4-BE49-F238E27FC236}">
                <a16:creationId xmlns:a16="http://schemas.microsoft.com/office/drawing/2014/main" id="{3E20E107-73D0-4D44-B7CD-AE6046153377}"/>
              </a:ext>
            </a:extLst>
          </p:cNvPr>
          <p:cNvCxnSpPr>
            <a:cxnSpLocks/>
            <a:stCxn id="121" idx="0"/>
            <a:endCxn id="123" idx="0"/>
          </p:cNvCxnSpPr>
          <p:nvPr/>
        </p:nvCxnSpPr>
        <p:spPr>
          <a:xfrm rot="16200000" flipH="1" flipV="1">
            <a:off x="1707356" y="1497329"/>
            <a:ext cx="1307307" cy="2112169"/>
          </a:xfrm>
          <a:prstGeom prst="bentConnector3">
            <a:avLst>
              <a:gd name="adj1" fmla="val -5300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nector: Elbow 131">
            <a:extLst>
              <a:ext uri="{FF2B5EF4-FFF2-40B4-BE49-F238E27FC236}">
                <a16:creationId xmlns:a16="http://schemas.microsoft.com/office/drawing/2014/main" id="{F28A5662-8480-43E8-B363-10FD3A561339}"/>
              </a:ext>
            </a:extLst>
          </p:cNvPr>
          <p:cNvCxnSpPr>
            <a:cxnSpLocks/>
            <a:stCxn id="122" idx="2"/>
            <a:endCxn id="123" idx="2"/>
          </p:cNvCxnSpPr>
          <p:nvPr/>
        </p:nvCxnSpPr>
        <p:spPr>
          <a:xfrm rot="5400000" flipH="1">
            <a:off x="1704976" y="3721418"/>
            <a:ext cx="1312068" cy="2112169"/>
          </a:xfrm>
          <a:prstGeom prst="bentConnector3">
            <a:avLst>
              <a:gd name="adj1" fmla="val -250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B28582BC-28C0-4A1D-BD4B-DC237B7D60E1}"/>
              </a:ext>
            </a:extLst>
          </p:cNvPr>
          <p:cNvCxnSpPr>
            <a:cxnSpLocks/>
          </p:cNvCxnSpPr>
          <p:nvPr/>
        </p:nvCxnSpPr>
        <p:spPr>
          <a:xfrm>
            <a:off x="6412706" y="1898572"/>
            <a:ext cx="0" cy="130730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31166E47-5B7F-4047-8530-12C6AAD62B8F}"/>
              </a:ext>
            </a:extLst>
          </p:cNvPr>
          <p:cNvCxnSpPr>
            <a:cxnSpLocks/>
          </p:cNvCxnSpPr>
          <p:nvPr/>
        </p:nvCxnSpPr>
        <p:spPr>
          <a:xfrm>
            <a:off x="6157912" y="1898572"/>
            <a:ext cx="0" cy="1307307"/>
          </a:xfrm>
          <a:prstGeom prst="straightConnector1">
            <a:avLst/>
          </a:prstGeom>
          <a:ln w="28575">
            <a:solidFill>
              <a:schemeClr val="accent2"/>
            </a:solidFill>
            <a:prstDash val="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4801DD54-C89E-4DEA-829E-7322355FA10B}"/>
              </a:ext>
            </a:extLst>
          </p:cNvPr>
          <p:cNvCxnSpPr>
            <a:cxnSpLocks/>
          </p:cNvCxnSpPr>
          <p:nvPr/>
        </p:nvCxnSpPr>
        <p:spPr>
          <a:xfrm>
            <a:off x="6412706" y="4121468"/>
            <a:ext cx="0" cy="1307307"/>
          </a:xfrm>
          <a:prstGeom prst="straightConnector1">
            <a:avLst/>
          </a:prstGeom>
          <a:ln w="28575">
            <a:solidFill>
              <a:schemeClr val="accent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BB004EBA-890F-420D-86D4-A2F03E808113}"/>
              </a:ext>
            </a:extLst>
          </p:cNvPr>
          <p:cNvCxnSpPr>
            <a:cxnSpLocks/>
          </p:cNvCxnSpPr>
          <p:nvPr/>
        </p:nvCxnSpPr>
        <p:spPr>
          <a:xfrm>
            <a:off x="6157912" y="4121468"/>
            <a:ext cx="0" cy="1307307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ABED5240-0122-45A2-B701-393BF31381A3}"/>
              </a:ext>
            </a:extLst>
          </p:cNvPr>
          <p:cNvCxnSpPr>
            <a:cxnSpLocks/>
          </p:cNvCxnSpPr>
          <p:nvPr/>
        </p:nvCxnSpPr>
        <p:spPr>
          <a:xfrm>
            <a:off x="1758555" y="3941684"/>
            <a:ext cx="1168003" cy="1294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C817EC4D-A941-4B40-B171-75852344B4D9}"/>
              </a:ext>
            </a:extLst>
          </p:cNvPr>
          <p:cNvCxnSpPr>
            <a:cxnSpLocks/>
          </p:cNvCxnSpPr>
          <p:nvPr/>
        </p:nvCxnSpPr>
        <p:spPr>
          <a:xfrm flipV="1">
            <a:off x="1758555" y="2104548"/>
            <a:ext cx="1176339" cy="1281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EAE754DD-5D59-4CC0-B6A7-7AC728733122}"/>
              </a:ext>
            </a:extLst>
          </p:cNvPr>
          <p:cNvCxnSpPr>
            <a:cxnSpLocks/>
          </p:cNvCxnSpPr>
          <p:nvPr/>
        </p:nvCxnSpPr>
        <p:spPr>
          <a:xfrm>
            <a:off x="495301" y="3549966"/>
            <a:ext cx="35242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1FAC0E84-6C79-45D2-A697-B80C64B36EB5}"/>
              </a:ext>
            </a:extLst>
          </p:cNvPr>
          <p:cNvCxnSpPr>
            <a:cxnSpLocks/>
          </p:cNvCxnSpPr>
          <p:nvPr/>
        </p:nvCxnSpPr>
        <p:spPr>
          <a:xfrm>
            <a:off x="492922" y="3835716"/>
            <a:ext cx="352424" cy="1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E20F1E11-338F-4D01-A252-91B7BF2BED40}"/>
              </a:ext>
            </a:extLst>
          </p:cNvPr>
          <p:cNvCxnSpPr>
            <a:cxnSpLocks/>
          </p:cNvCxnSpPr>
          <p:nvPr/>
        </p:nvCxnSpPr>
        <p:spPr>
          <a:xfrm>
            <a:off x="6741318" y="3664266"/>
            <a:ext cx="352424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473F81AE-2757-4A71-9B0F-00C29D1CC077}"/>
              </a:ext>
            </a:extLst>
          </p:cNvPr>
          <p:cNvCxnSpPr>
            <a:cxnSpLocks/>
          </p:cNvCxnSpPr>
          <p:nvPr/>
        </p:nvCxnSpPr>
        <p:spPr>
          <a:xfrm>
            <a:off x="5460207" y="3664267"/>
            <a:ext cx="352424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9691A5F2-7D50-482D-96BF-5EE93D0549BA}"/>
              </a:ext>
            </a:extLst>
          </p:cNvPr>
          <p:cNvCxnSpPr>
            <a:cxnSpLocks/>
          </p:cNvCxnSpPr>
          <p:nvPr/>
        </p:nvCxnSpPr>
        <p:spPr>
          <a:xfrm>
            <a:off x="3870724" y="2356961"/>
            <a:ext cx="35242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A530E51D-5803-4AC7-A098-500218697CDA}"/>
              </a:ext>
            </a:extLst>
          </p:cNvPr>
          <p:cNvCxnSpPr>
            <a:cxnSpLocks/>
          </p:cNvCxnSpPr>
          <p:nvPr/>
        </p:nvCxnSpPr>
        <p:spPr>
          <a:xfrm>
            <a:off x="3864771" y="4976336"/>
            <a:ext cx="35242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625D8ED6-4F7E-45C5-8726-8B7F2AB3ECFF}"/>
              </a:ext>
            </a:extLst>
          </p:cNvPr>
          <p:cNvCxnSpPr>
            <a:cxnSpLocks/>
          </p:cNvCxnSpPr>
          <p:nvPr/>
        </p:nvCxnSpPr>
        <p:spPr>
          <a:xfrm>
            <a:off x="6722269" y="1437798"/>
            <a:ext cx="352424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91C19953-7E33-436A-A23C-FE27BB7D6F16}"/>
              </a:ext>
            </a:extLst>
          </p:cNvPr>
          <p:cNvCxnSpPr>
            <a:cxnSpLocks/>
          </p:cNvCxnSpPr>
          <p:nvPr/>
        </p:nvCxnSpPr>
        <p:spPr>
          <a:xfrm>
            <a:off x="6722269" y="5885973"/>
            <a:ext cx="352424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884093CF-5577-4D51-AB0D-FB9DCE60D5B3}"/>
              </a:ext>
            </a:extLst>
          </p:cNvPr>
          <p:cNvCxnSpPr>
            <a:cxnSpLocks/>
          </p:cNvCxnSpPr>
          <p:nvPr/>
        </p:nvCxnSpPr>
        <p:spPr>
          <a:xfrm>
            <a:off x="3874294" y="2095527"/>
            <a:ext cx="2221706" cy="9022"/>
          </a:xfrm>
          <a:prstGeom prst="straightConnector1">
            <a:avLst/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2DEE4B6F-A635-4F05-99E3-9A85BF123D81}"/>
              </a:ext>
            </a:extLst>
          </p:cNvPr>
          <p:cNvCxnSpPr>
            <a:cxnSpLocks/>
          </p:cNvCxnSpPr>
          <p:nvPr/>
        </p:nvCxnSpPr>
        <p:spPr>
          <a:xfrm flipV="1">
            <a:off x="3893555" y="5261134"/>
            <a:ext cx="2442950" cy="8441"/>
          </a:xfrm>
          <a:prstGeom prst="straightConnector1">
            <a:avLst/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7C2C2362-2CC9-4969-AB15-30E5E2CF079C}"/>
              </a:ext>
            </a:extLst>
          </p:cNvPr>
          <p:cNvCxnSpPr>
            <a:cxnSpLocks/>
          </p:cNvCxnSpPr>
          <p:nvPr/>
        </p:nvCxnSpPr>
        <p:spPr>
          <a:xfrm flipH="1">
            <a:off x="6219826" y="2092107"/>
            <a:ext cx="2612230" cy="124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05D0931C-DA76-48E0-A795-EF1BEC61BB88}"/>
              </a:ext>
            </a:extLst>
          </p:cNvPr>
          <p:cNvCxnSpPr>
            <a:cxnSpLocks/>
          </p:cNvCxnSpPr>
          <p:nvPr/>
        </p:nvCxnSpPr>
        <p:spPr>
          <a:xfrm flipH="1" flipV="1">
            <a:off x="6523607" y="5261134"/>
            <a:ext cx="2308449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EC02A7A5-1C81-40ED-BFDB-77645C29E4D5}"/>
              </a:ext>
            </a:extLst>
          </p:cNvPr>
          <p:cNvSpPr txBox="1"/>
          <p:nvPr/>
        </p:nvSpPr>
        <p:spPr>
          <a:xfrm>
            <a:off x="2144644" y="819945"/>
            <a:ext cx="35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GB" baseline="-25000" dirty="0"/>
              <a:t>A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57C08CEE-03B0-46AC-9F46-D57FFB182145}"/>
              </a:ext>
            </a:extLst>
          </p:cNvPr>
          <p:cNvSpPr txBox="1"/>
          <p:nvPr/>
        </p:nvSpPr>
        <p:spPr>
          <a:xfrm>
            <a:off x="2117127" y="5769053"/>
            <a:ext cx="35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GB" baseline="-25000" dirty="0"/>
              <a:t>A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4AA2AA7C-ED26-4E43-80E7-85C54881DB85}"/>
              </a:ext>
            </a:extLst>
          </p:cNvPr>
          <p:cNvSpPr txBox="1"/>
          <p:nvPr/>
        </p:nvSpPr>
        <p:spPr>
          <a:xfrm>
            <a:off x="2167023" y="1405593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τ</a:t>
            </a:r>
            <a:endParaRPr lang="en-GB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B53BE48-B4B0-4594-8D68-8B669599AFAC}"/>
              </a:ext>
            </a:extLst>
          </p:cNvPr>
          <p:cNvSpPr txBox="1"/>
          <p:nvPr/>
        </p:nvSpPr>
        <p:spPr>
          <a:xfrm>
            <a:off x="2213019" y="3052824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β</a:t>
            </a:r>
            <a:r>
              <a:rPr lang="en-GB" baseline="-25000" dirty="0"/>
              <a:t>AA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4A73072C-8ABC-4A50-8BFA-CD23FB3AD9E3}"/>
              </a:ext>
            </a:extLst>
          </p:cNvPr>
          <p:cNvSpPr txBox="1"/>
          <p:nvPr/>
        </p:nvSpPr>
        <p:spPr>
          <a:xfrm>
            <a:off x="2190839" y="3864456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αβ</a:t>
            </a:r>
            <a:r>
              <a:rPr lang="en-GB" baseline="-25000" dirty="0"/>
              <a:t>AA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2A57A8A-8C2E-49EE-B7A3-1E2A101607E7}"/>
              </a:ext>
            </a:extLst>
          </p:cNvPr>
          <p:cNvSpPr txBox="1"/>
          <p:nvPr/>
        </p:nvSpPr>
        <p:spPr>
          <a:xfrm>
            <a:off x="1983630" y="2312137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½ </a:t>
            </a:r>
            <a:r>
              <a:rPr lang="el-GR" dirty="0"/>
              <a:t>ζ</a:t>
            </a:r>
            <a:endParaRPr lang="en-GB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7F1A4223-B925-4200-A7D9-0AA52A3D0475}"/>
              </a:ext>
            </a:extLst>
          </p:cNvPr>
          <p:cNvSpPr txBox="1"/>
          <p:nvPr/>
        </p:nvSpPr>
        <p:spPr>
          <a:xfrm>
            <a:off x="1960467" y="4607004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½</a:t>
            </a:r>
            <a:r>
              <a:rPr lang="el-GR" dirty="0"/>
              <a:t>αζ</a:t>
            </a:r>
            <a:endParaRPr lang="en-GB" dirty="0"/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957B39DB-D16E-46D5-9577-64D10B03AAD2}"/>
              </a:ext>
            </a:extLst>
          </p:cNvPr>
          <p:cNvSpPr txBox="1"/>
          <p:nvPr/>
        </p:nvSpPr>
        <p:spPr>
          <a:xfrm>
            <a:off x="60158" y="3365299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A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BACB2161-C0ED-4D8F-9D15-02ECE4765DAE}"/>
              </a:ext>
            </a:extLst>
          </p:cNvPr>
          <p:cNvSpPr txBox="1"/>
          <p:nvPr/>
        </p:nvSpPr>
        <p:spPr>
          <a:xfrm>
            <a:off x="44871" y="3661287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A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BE7C5AE0-ACF2-4F48-B0CB-A69278E89652}"/>
              </a:ext>
            </a:extLst>
          </p:cNvPr>
          <p:cNvSpPr txBox="1"/>
          <p:nvPr/>
        </p:nvSpPr>
        <p:spPr>
          <a:xfrm>
            <a:off x="4170042" y="2172295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A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05560E1C-886B-4313-95D0-BD1D71F59C0E}"/>
              </a:ext>
            </a:extLst>
          </p:cNvPr>
          <p:cNvSpPr txBox="1"/>
          <p:nvPr/>
        </p:nvSpPr>
        <p:spPr>
          <a:xfrm>
            <a:off x="4159325" y="4775121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A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B2894C65-F7ED-43E0-9BE8-2799CD1435DC}"/>
              </a:ext>
            </a:extLst>
          </p:cNvPr>
          <p:cNvSpPr txBox="1"/>
          <p:nvPr/>
        </p:nvSpPr>
        <p:spPr>
          <a:xfrm>
            <a:off x="7074693" y="3462332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H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D35C963-E709-4D5E-A997-8BD3A85AE77E}"/>
              </a:ext>
            </a:extLst>
          </p:cNvPr>
          <p:cNvSpPr txBox="1"/>
          <p:nvPr/>
        </p:nvSpPr>
        <p:spPr>
          <a:xfrm>
            <a:off x="5049191" y="3502396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H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D1B4F6CF-EE64-427E-BDE4-DD3F33F436DC}"/>
              </a:ext>
            </a:extLst>
          </p:cNvPr>
          <p:cNvSpPr txBox="1"/>
          <p:nvPr/>
        </p:nvSpPr>
        <p:spPr>
          <a:xfrm>
            <a:off x="7074693" y="5701307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H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9E5F2EF6-A594-48F7-8BBD-A81C5D3083C7}"/>
              </a:ext>
            </a:extLst>
          </p:cNvPr>
          <p:cNvSpPr txBox="1"/>
          <p:nvPr/>
        </p:nvSpPr>
        <p:spPr>
          <a:xfrm>
            <a:off x="7005637" y="1217176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μ</a:t>
            </a:r>
            <a:r>
              <a:rPr lang="en-GB" baseline="-25000" dirty="0"/>
              <a:t>H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ADB8D691-D4B6-40CD-9A8E-3E448AF7D01C}"/>
              </a:ext>
            </a:extLst>
          </p:cNvPr>
          <p:cNvSpPr txBox="1"/>
          <p:nvPr/>
        </p:nvSpPr>
        <p:spPr>
          <a:xfrm>
            <a:off x="4614870" y="1685360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ηψβ</a:t>
            </a:r>
            <a:r>
              <a:rPr lang="en-GB" baseline="-25000" dirty="0"/>
              <a:t>HA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4BAD70AA-C964-47E7-99BC-17EF904B03F0}"/>
              </a:ext>
            </a:extLst>
          </p:cNvPr>
          <p:cNvSpPr txBox="1"/>
          <p:nvPr/>
        </p:nvSpPr>
        <p:spPr>
          <a:xfrm>
            <a:off x="4652254" y="5261134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ηψαβ</a:t>
            </a:r>
            <a:r>
              <a:rPr lang="en-GB" baseline="-25000" dirty="0"/>
              <a:t>HA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A4269183-8715-4E10-84FA-3D74FF7C83CF}"/>
              </a:ext>
            </a:extLst>
          </p:cNvPr>
          <p:cNvSpPr txBox="1"/>
          <p:nvPr/>
        </p:nvSpPr>
        <p:spPr>
          <a:xfrm>
            <a:off x="7293603" y="1699374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(1-</a:t>
            </a:r>
            <a:r>
              <a:rPr lang="el-GR" dirty="0"/>
              <a:t>ψ</a:t>
            </a:r>
            <a:r>
              <a:rPr lang="en-GB" dirty="0"/>
              <a:t>)</a:t>
            </a:r>
            <a:r>
              <a:rPr lang="el-GR" dirty="0"/>
              <a:t>β</a:t>
            </a:r>
            <a:r>
              <a:rPr lang="en-GB" baseline="-25000" dirty="0"/>
              <a:t>HA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10339D17-1C33-424A-8059-A01F700E14EC}"/>
              </a:ext>
            </a:extLst>
          </p:cNvPr>
          <p:cNvSpPr txBox="1"/>
          <p:nvPr/>
        </p:nvSpPr>
        <p:spPr>
          <a:xfrm>
            <a:off x="7262342" y="5244109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(1-</a:t>
            </a:r>
            <a:r>
              <a:rPr lang="el-GR" dirty="0"/>
              <a:t>ψ</a:t>
            </a:r>
            <a:r>
              <a:rPr lang="en-GB" dirty="0"/>
              <a:t>)</a:t>
            </a:r>
            <a:r>
              <a:rPr lang="el-GR" dirty="0"/>
              <a:t>αβ</a:t>
            </a:r>
            <a:r>
              <a:rPr lang="en-GB" baseline="-25000" dirty="0"/>
              <a:t>HA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15730BAE-81FB-4DDF-9311-C74EEE400CA8}"/>
              </a:ext>
            </a:extLst>
          </p:cNvPr>
          <p:cNvSpPr txBox="1"/>
          <p:nvPr/>
        </p:nvSpPr>
        <p:spPr>
          <a:xfrm>
            <a:off x="5822645" y="447062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GB" baseline="-25000" dirty="0"/>
              <a:t>H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E77DED21-6F89-4AAE-B4BA-3A220C0AB887}"/>
              </a:ext>
            </a:extLst>
          </p:cNvPr>
          <p:cNvSpPr txBox="1"/>
          <p:nvPr/>
        </p:nvSpPr>
        <p:spPr>
          <a:xfrm>
            <a:off x="6391748" y="236136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  <a:r>
              <a:rPr lang="en-GB" baseline="-25000" dirty="0"/>
              <a:t>H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8805ED3A-63FC-4AB0-9A50-8FF3097A8C76}"/>
              </a:ext>
            </a:extLst>
          </p:cNvPr>
          <p:cNvSpPr txBox="1"/>
          <p:nvPr/>
        </p:nvSpPr>
        <p:spPr>
          <a:xfrm>
            <a:off x="3569705" y="3430668"/>
            <a:ext cx="39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τθ</a:t>
            </a:r>
            <a:endParaRPr lang="en-GB" dirty="0"/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0E75E60B-73A2-4741-BE64-24C8CFBF0861}"/>
              </a:ext>
            </a:extLst>
          </p:cNvPr>
          <p:cNvSpPr txBox="1"/>
          <p:nvPr/>
        </p:nvSpPr>
        <p:spPr>
          <a:xfrm>
            <a:off x="2908018" y="3431708"/>
            <a:ext cx="3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φ</a:t>
            </a:r>
            <a:endParaRPr lang="en-GB" dirty="0"/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536093B0-4FEC-458C-989B-29C57CC79ABB}"/>
              </a:ext>
            </a:extLst>
          </p:cNvPr>
          <p:cNvSpPr txBox="1"/>
          <p:nvPr/>
        </p:nvSpPr>
        <p:spPr>
          <a:xfrm>
            <a:off x="1739182" y="6289235"/>
            <a:ext cx="12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LIVESTOCK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3B8D9139-771F-4FF2-9B63-8C4B601CF0AF}"/>
              </a:ext>
            </a:extLst>
          </p:cNvPr>
          <p:cNvSpPr txBox="1"/>
          <p:nvPr/>
        </p:nvSpPr>
        <p:spPr>
          <a:xfrm>
            <a:off x="5794529" y="6433333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HUMANS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3D79E86F-8942-4ACF-9406-8DE30E86A6EB}"/>
              </a:ext>
            </a:extLst>
          </p:cNvPr>
          <p:cNvSpPr txBox="1"/>
          <p:nvPr/>
        </p:nvSpPr>
        <p:spPr>
          <a:xfrm>
            <a:off x="8369324" y="6301238"/>
            <a:ext cx="1839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IMPORTED FOOD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CEA2C6-C595-47F7-A833-B2503CDA947F}"/>
              </a:ext>
            </a:extLst>
          </p:cNvPr>
          <p:cNvSpPr txBox="1"/>
          <p:nvPr/>
        </p:nvSpPr>
        <p:spPr>
          <a:xfrm>
            <a:off x="7960659" y="3540237"/>
            <a:ext cx="3150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IMP</a:t>
            </a:r>
            <a:r>
              <a:rPr lang="en-GB" b="1" baseline="-25000" dirty="0"/>
              <a:t>RA</a:t>
            </a:r>
            <a:r>
              <a:rPr lang="en-GB" dirty="0"/>
              <a:t> = Proportion of Imports Resistant*Proportion of Import Contaminated</a:t>
            </a:r>
          </a:p>
        </p:txBody>
      </p:sp>
      <p:sp>
        <p:nvSpPr>
          <p:cNvPr id="2" name="Rectangle 1"/>
          <p:cNvSpPr/>
          <p:nvPr/>
        </p:nvSpPr>
        <p:spPr>
          <a:xfrm>
            <a:off x="7960659" y="273689"/>
            <a:ext cx="38521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IMP</a:t>
            </a:r>
            <a:r>
              <a:rPr lang="en-GB" b="1" baseline="-25000" dirty="0"/>
              <a:t>SA</a:t>
            </a:r>
            <a:r>
              <a:rPr lang="en-GB" dirty="0"/>
              <a:t> = (1-Proportion of Imports Resistant)*Proportion of Import Contaminated</a:t>
            </a:r>
          </a:p>
        </p:txBody>
      </p:sp>
    </p:spTree>
    <p:extLst>
      <p:ext uri="{BB962C8B-B14F-4D97-AF65-F5344CB8AC3E}">
        <p14:creationId xmlns:p14="http://schemas.microsoft.com/office/powerpoint/2010/main" val="1940634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B18303-BD7C-49BB-99A9-BCBF4C0FAD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40660" y="1753396"/>
                <a:ext cx="6170102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800" b="1" dirty="0"/>
                  <a:t>Efficacy of curtailment (</a:t>
                </a:r>
                <a:r>
                  <a:rPr lang="en-GB" sz="2800" b="1" dirty="0" err="1"/>
                  <a:t>EoC</a:t>
                </a:r>
                <a:r>
                  <a:rPr lang="en-GB" sz="2800" b="1" dirty="0"/>
                  <a:t>)</a:t>
                </a:r>
                <a:r>
                  <a:rPr lang="en-GB" sz="2800" dirty="0"/>
                  <a:t> = relative change in human resistance when livestock antibiotic usage is curtailed from baseline levels (~0.0009 -&gt; 0 g/PCU)</a:t>
                </a:r>
                <a:endParaRPr lang="en-GB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GB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GB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𝐻𝑢𝑚𝑎𝑛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𝑅𝑒𝑠𝑖𝑠𝑡𝑎𝑛𝑐𝑒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 (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𝐶𝑢𝑟𝑡𝑎𝑖𝑙𝑒𝑑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𝐻𝑢𝑚𝑎𝑛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𝑅𝑒𝑠𝑖𝑠𝑡𝑎𝑛𝑐𝑒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 (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𝐵𝑎𝑠𝑒𝑙𝑖𝑛𝑒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d>
                      <m:r>
                        <a:rPr lang="en-GB" sz="2000" b="0" i="1" smtClean="0">
                          <a:latin typeface="Cambria Math" panose="02040503050406030204" pitchFamily="18" charset="0"/>
                        </a:rPr>
                        <m:t>∗100</m:t>
                      </m:r>
                    </m:oMath>
                  </m:oMathPara>
                </a14:m>
                <a:endParaRPr lang="en-GB" sz="2800" dirty="0"/>
              </a:p>
              <a:p>
                <a:pPr marL="0" indent="0">
                  <a:buNone/>
                </a:pPr>
                <a:endParaRPr lang="en-GB" sz="2800" dirty="0"/>
              </a:p>
              <a:p>
                <a:pPr marL="0" indent="0">
                  <a:buNone/>
                </a:pPr>
                <a:r>
                  <a:rPr lang="en-GB" sz="2800" b="1" dirty="0"/>
                  <a:t>(Baseline) efficacy of curtailment = </a:t>
                </a:r>
                <a:r>
                  <a:rPr lang="en-GB" b="1" dirty="0"/>
                  <a:t>7</a:t>
                </a:r>
                <a:r>
                  <a:rPr lang="en-GB" sz="2800" b="1" dirty="0"/>
                  <a:t>%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GB" sz="2800" dirty="0"/>
                  <a:t> 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B18303-BD7C-49BB-99A9-BCBF4C0FAD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40660" y="1753396"/>
                <a:ext cx="6170102" cy="4351338"/>
              </a:xfrm>
              <a:blipFill>
                <a:blip r:embed="rId2"/>
                <a:stretch>
                  <a:fillRect l="-2075" t="-2384" r="-148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5A11E5D9-282B-4B22-ABDE-437247494D7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966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 – Outcome Measure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878" y="1247774"/>
            <a:ext cx="5362581" cy="536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57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21070</TotalTime>
  <Words>2057</Words>
  <Application>Microsoft Office PowerPoint</Application>
  <PresentationFormat>Widescreen</PresentationFormat>
  <Paragraphs>328</Paragraphs>
  <Slides>25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Office Theme</vt:lpstr>
      <vt:lpstr>Understanding the role of global food trade on the transmission dynamics of antibiotic-resistant foodborne bacteria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the role of global food trade on the transmission dynamics of antibiotic-resistant foodborne bacteria</dc:title>
  <dc:creator>MORGAN Alex</dc:creator>
  <cp:lastModifiedBy>MORGAN Alex</cp:lastModifiedBy>
  <cp:revision>48</cp:revision>
  <dcterms:created xsi:type="dcterms:W3CDTF">2022-01-14T12:22:10Z</dcterms:created>
  <dcterms:modified xsi:type="dcterms:W3CDTF">2022-01-31T10:26:00Z</dcterms:modified>
</cp:coreProperties>
</file>

<file path=docProps/thumbnail.jpeg>
</file>